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8" r:id="rId5"/>
    <p:sldId id="259" r:id="rId6"/>
    <p:sldId id="279" r:id="rId7"/>
    <p:sldId id="263" r:id="rId8"/>
    <p:sldId id="281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73" r:id="rId21"/>
    <p:sldId id="274" r:id="rId22"/>
    <p:sldId id="277" r:id="rId23"/>
    <p:sldId id="275" r:id="rId24"/>
    <p:sldId id="276" r:id="rId25"/>
  </p:sldIdLst>
  <p:sldSz cx="9144000" cy="6858000" type="screen4x3"/>
  <p:notesSz cx="7315200" cy="9601200"/>
  <p:embeddedFontLs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Galdeano" panose="020B0604020202020204" charset="0"/>
      <p:regular r:id="rId32"/>
    </p:embeddedFont>
    <p:embeddedFont>
      <p:font typeface="Waltograph UI" panose="020B0604020202020204" charset="0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Candara" panose="020E0502030303020204" pitchFamily="34" charset="0"/>
      <p:regular r:id="rId38"/>
      <p:bold r:id="rId39"/>
      <p:italic r:id="rId40"/>
      <p:boldItalic r:id="rId41"/>
    </p:embeddedFont>
    <p:embeddedFont>
      <p:font typeface="Waltograph" panose="020B0604020202020204" charset="0"/>
      <p:regular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223CD0-C7C8-4D7A-AD0F-2CD90BBCA1F9}">
  <a:tblStyle styleId="{F5223CD0-C7C8-4D7A-AD0F-2CD90BBCA1F9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450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1"/>
          </a:xfrm>
          <a:prstGeom prst="rect">
            <a:avLst/>
          </a:prstGeom>
        </p:spPr>
        <p:txBody>
          <a:bodyPr vert="horz" lIns="96074" tIns="48037" rIns="96074" bIns="480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1"/>
          </a:xfrm>
          <a:prstGeom prst="rect">
            <a:avLst/>
          </a:prstGeom>
        </p:spPr>
        <p:txBody>
          <a:bodyPr vert="horz" lIns="96074" tIns="48037" rIns="96074" bIns="48037" rtlCol="0"/>
          <a:lstStyle>
            <a:lvl1pPr algn="r">
              <a:defRPr sz="1300"/>
            </a:lvl1pPr>
          </a:lstStyle>
          <a:p>
            <a:fld id="{881A4A7F-FF7F-4525-84DA-72A4162B166F}" type="datetimeFigureOut">
              <a:rPr lang="en-US" smtClean="0"/>
              <a:t>05/24/16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92"/>
            <a:ext cx="3169920" cy="480061"/>
          </a:xfrm>
          <a:prstGeom prst="rect">
            <a:avLst/>
          </a:prstGeom>
        </p:spPr>
        <p:txBody>
          <a:bodyPr vert="horz" lIns="96074" tIns="48037" rIns="96074" bIns="480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92"/>
            <a:ext cx="3169920" cy="480061"/>
          </a:xfrm>
          <a:prstGeom prst="rect">
            <a:avLst/>
          </a:prstGeom>
        </p:spPr>
        <p:txBody>
          <a:bodyPr vert="horz" lIns="96074" tIns="48037" rIns="96074" bIns="48037" rtlCol="0" anchor="b"/>
          <a:lstStyle>
            <a:lvl1pPr algn="r">
              <a:defRPr sz="1300"/>
            </a:lvl1pPr>
          </a:lstStyle>
          <a:p>
            <a:fld id="{EAA809DE-7FE5-4419-BFF4-5696FDDC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169919" cy="480059"/>
          </a:xfrm>
          <a:prstGeom prst="rect">
            <a:avLst/>
          </a:prstGeom>
          <a:noFill/>
          <a:ln>
            <a:noFill/>
          </a:ln>
        </p:spPr>
        <p:txBody>
          <a:bodyPr lIns="96057" tIns="96057" rIns="96057" bIns="96057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0367" marR="0" lvl="1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0733" marR="0" lvl="2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1098" marR="0" lvl="3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21464" marR="0" lvl="4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01831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2197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6256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42928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8" y="2"/>
            <a:ext cx="3169919" cy="480059"/>
          </a:xfrm>
          <a:prstGeom prst="rect">
            <a:avLst/>
          </a:prstGeom>
          <a:noFill/>
          <a:ln>
            <a:noFill/>
          </a:ln>
        </p:spPr>
        <p:txBody>
          <a:bodyPr lIns="96057" tIns="96057" rIns="96057" bIns="96057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0367" marR="0" lvl="1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0733" marR="0" lvl="2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1098" marR="0" lvl="3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21464" marR="0" lvl="4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01831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2197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6256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42928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lIns="96057" tIns="96057" rIns="96057" bIns="96057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9119475"/>
            <a:ext cx="3169919" cy="480059"/>
          </a:xfrm>
          <a:prstGeom prst="rect">
            <a:avLst/>
          </a:prstGeom>
          <a:noFill/>
          <a:ln>
            <a:noFill/>
          </a:ln>
        </p:spPr>
        <p:txBody>
          <a:bodyPr lIns="96057" tIns="96057" rIns="96057" bIns="96057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0367" marR="0" lvl="1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0733" marR="0" lvl="2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1098" marR="0" lvl="3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21464" marR="0" lvl="4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01831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2197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62563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42928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8" y="9119475"/>
            <a:ext cx="3169919" cy="480059"/>
          </a:xfrm>
          <a:prstGeom prst="rect">
            <a:avLst/>
          </a:prstGeom>
          <a:noFill/>
          <a:ln>
            <a:noFill/>
          </a:ln>
        </p:spPr>
        <p:txBody>
          <a:bodyPr lIns="96057" tIns="48016" rIns="96057" bIns="48016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30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7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4143586" y="9119474"/>
            <a:ext cx="3169920" cy="480099"/>
          </a:xfrm>
          <a:prstGeom prst="rect">
            <a:avLst/>
          </a:prstGeom>
        </p:spPr>
        <p:txBody>
          <a:bodyPr lIns="96057" tIns="48016" rIns="96057" bIns="48016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7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4143586" y="9119474"/>
            <a:ext cx="3169920" cy="480099"/>
          </a:xfrm>
          <a:prstGeom prst="rect">
            <a:avLst/>
          </a:prstGeom>
        </p:spPr>
        <p:txBody>
          <a:bodyPr lIns="96057" tIns="48016" rIns="96057" bIns="48016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857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62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82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522" y="4560572"/>
            <a:ext cx="5852159" cy="4320539"/>
          </a:xfrm>
          <a:prstGeom prst="rect">
            <a:avLst/>
          </a:prstGeom>
        </p:spPr>
        <p:txBody>
          <a:bodyPr lIns="96057" tIns="96057" rIns="96057" bIns="9605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168400"/>
            <a:ext cx="8229600" cy="495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093118" y="-467518"/>
            <a:ext cx="495776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990305" y="1972469"/>
            <a:ext cx="6135688" cy="2171700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70705" y="-123030"/>
            <a:ext cx="6135688" cy="636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244474"/>
          </a:xfrm>
          <a:prstGeom prst="rect">
            <a:avLst/>
          </a:prstGeom>
          <a:solidFill>
            <a:srgbClr val="F5D1BC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6386512"/>
            <a:ext cx="9144000" cy="126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" name="Shape 26"/>
          <p:cNvCxnSpPr/>
          <p:nvPr/>
        </p:nvCxnSpPr>
        <p:spPr>
          <a:xfrm>
            <a:off x="3752850" y="3600450"/>
            <a:ext cx="0" cy="27860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537" y="0"/>
            <a:ext cx="4506911" cy="123031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3752850" y="3600450"/>
            <a:ext cx="5391149" cy="1752600"/>
          </a:xfrm>
          <a:prstGeom prst="rect">
            <a:avLst/>
          </a:prstGeom>
          <a:solidFill>
            <a:srgbClr val="F5D1B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0" y="2130425"/>
            <a:ext cx="9144000" cy="1470024"/>
          </a:xfrm>
          <a:prstGeom prst="rect">
            <a:avLst/>
          </a:prstGeom>
          <a:solidFill>
            <a:srgbClr val="B7531B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395288" marR="0" lvl="0" indent="-395288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08737"/>
            <a:ext cx="2133599" cy="31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408737"/>
            <a:ext cx="2895600" cy="31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81750"/>
            <a:ext cx="2133599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t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Font typeface="Galdeano"/>
              <a:buNone/>
              <a:defRPr sz="20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68400"/>
            <a:ext cx="4038599" cy="495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8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168400"/>
            <a:ext cx="4038599" cy="495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8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Font typeface="Galdeano"/>
              <a:buNone/>
              <a:defRPr sz="2400" b="1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8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Font typeface="Galdeano"/>
              <a:buNone/>
              <a:defRPr sz="2400" b="1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8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600" b="1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1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16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b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32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Font typeface="Galdeano"/>
              <a:buNone/>
              <a:defRPr sz="1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2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b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Font typeface="Galdeano"/>
              <a:buNone/>
              <a:defRPr sz="32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8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070C0"/>
              </a:buClr>
              <a:buFont typeface="Galdeano"/>
              <a:buNone/>
              <a:defRPr sz="1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2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1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Font typeface="Galdeano"/>
              <a:buNone/>
              <a:defRPr sz="9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395288" marR="0" lvl="0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95288" marR="0" lvl="1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95288" marR="0" lvl="2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95288" marR="0" lvl="3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95288" marR="0" lvl="4" indent="-3952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52488" marR="0" lvl="5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09688" marR="0" lvl="6" indent="-1587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66888" marR="0" lvl="7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24088" marR="0" lvl="8" indent="-1588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168400"/>
            <a:ext cx="8229600" cy="4957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•"/>
              <a:defRPr sz="24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»"/>
              <a:defRPr sz="2000" b="0" i="0" u="none" strike="noStrike" cap="none">
                <a:solidFill>
                  <a:srgbClr val="333333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6386512"/>
            <a:ext cx="9144000" cy="126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3544"/>
            <a:ext cx="4489449" cy="9446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?home=&amp;gid=2298157&amp;trk=anet_ug_h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STC_IDL_SIG" TargetMode="External"/><Relationship Id="rId5" Type="http://schemas.openxmlformats.org/officeDocument/2006/relationships/hyperlink" Target="https://www.facebook.com/STCIDLSIG?ref=hl" TargetMode="External"/><Relationship Id="rId4" Type="http://schemas.openxmlformats.org/officeDocument/2006/relationships/hyperlink" Target="https://www.linkedin.com/groups/229815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stcidlsig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cidlsig.org/newsletter-blo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cidlsig.org/newsletter-blo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119" y="955859"/>
            <a:ext cx="8166206" cy="5414550"/>
          </a:xfrm>
          <a:prstGeom prst="rect">
            <a:avLst/>
          </a:prstGeom>
        </p:spPr>
      </p:pic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1</a:t>
            </a:fld>
            <a:endParaRPr lang="en-US" sz="10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409075" y="1618107"/>
            <a:ext cx="6685614" cy="11700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Business Meeting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3600" b="1" i="0" u="none" strike="noStrike" cap="none" dirty="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ldeano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>Breakfast with 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Walt’s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>Friends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ldeano"/>
              <a:buNone/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>Marquis Ballroom, Marriott Hotel</a:t>
            </a:r>
            <a:br>
              <a:rPr lang="en-US" sz="2400" b="1" i="0" u="none" strike="noStrike" cap="none" dirty="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2400" b="1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Anaheim, CA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844" y="4115435"/>
            <a:ext cx="2124074" cy="21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489450" y="2831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Welcome</a:t>
            </a:r>
            <a:endParaRPr lang="en-US" sz="2800" b="0" i="0" u="none" strike="noStrike" cap="none" dirty="0">
              <a:solidFill>
                <a:schemeClr val="lt1"/>
              </a:solidFill>
              <a:latin typeface="Waltograph UI" panose="03080602000000000000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9" name="Shape 29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0" name="Shape 29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3952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spc="150" dirty="0">
                <a:latin typeface="Waltograph" panose="03080602000000000000" pitchFamily="66" charset="0"/>
              </a:rPr>
              <a:t>Membership Statistics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412240"/>
            <a:ext cx="8229600" cy="4957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ldeano"/>
              <a:buNone/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sym typeface="Galdeano"/>
              </a:rPr>
              <a:t>Membership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Members as of 04/27/2016 - all		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505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New SIG members since 01/01/2016	 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79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New SIG members in the last 30 days	 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15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endParaRPr lang="en-US" sz="2400" b="1" i="0" u="none" strike="noStrike" cap="none" dirty="0">
              <a:solidFill>
                <a:srgbClr val="0070C0"/>
              </a:solidFill>
              <a:latin typeface="Waltograph UI" panose="03080602000000000000" pitchFamily="66" charset="0"/>
              <a:sym typeface="Galdean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sym typeface="Galdeano"/>
              </a:rPr>
              <a:t>By Grade: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</a:pPr>
            <a:r>
              <a:rPr lang="en-US" sz="2000" b="1" i="0" u="none" strike="noStrike" cap="none" dirty="0">
                <a:solidFill>
                  <a:srgbClr val="333333"/>
                </a:solidFill>
                <a:latin typeface="Candara" panose="020E0502030303020204" pitchFamily="34" charset="0"/>
                <a:sym typeface="Galdeano"/>
              </a:rPr>
              <a:t>166 </a:t>
            </a:r>
            <a:r>
              <a:rPr lang="en-US" sz="2000" b="0" i="0" u="none" strike="noStrike" cap="none" dirty="0">
                <a:solidFill>
                  <a:srgbClr val="333333"/>
                </a:solidFill>
                <a:latin typeface="Candara" panose="020E0502030303020204" pitchFamily="34" charset="0"/>
                <a:sym typeface="Galdeano"/>
              </a:rPr>
              <a:t>Members – Senior (SRM)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</a:pPr>
            <a:r>
              <a:rPr lang="en-US" sz="2000" b="1" i="0" u="none" strike="noStrike" cap="none" dirty="0">
                <a:solidFill>
                  <a:srgbClr val="333333"/>
                </a:solidFill>
                <a:latin typeface="Candara" panose="020E0502030303020204" pitchFamily="34" charset="0"/>
                <a:sym typeface="Galdeano"/>
              </a:rPr>
              <a:t>12 </a:t>
            </a:r>
            <a:r>
              <a:rPr lang="en-US" sz="2000" b="0" i="0" u="none" strike="noStrike" cap="none" dirty="0">
                <a:solidFill>
                  <a:srgbClr val="333333"/>
                </a:solidFill>
                <a:latin typeface="Candara" panose="020E0502030303020204" pitchFamily="34" charset="0"/>
                <a:sym typeface="Galdeano"/>
              </a:rPr>
              <a:t>Associate Fellows (ASF)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aldeano"/>
              <a:buChar char="–"/>
            </a:pPr>
            <a:r>
              <a:rPr lang="en-US" sz="2000" b="1" i="0" u="none" strike="noStrike" cap="none" dirty="0">
                <a:solidFill>
                  <a:srgbClr val="333333"/>
                </a:solidFill>
                <a:latin typeface="Candara" panose="020E0502030303020204" pitchFamily="34" charset="0"/>
                <a:sym typeface="Galdeano"/>
              </a:rPr>
              <a:t>16 </a:t>
            </a:r>
            <a:r>
              <a:rPr lang="en-US" sz="2000" b="0" i="0" u="none" strike="noStrike" cap="none" dirty="0">
                <a:solidFill>
                  <a:srgbClr val="333333"/>
                </a:solidFill>
                <a:latin typeface="Candara" panose="020E0502030303020204" pitchFamily="34" charset="0"/>
                <a:sym typeface="Galdeano"/>
              </a:rPr>
              <a:t>Fellows (FEL)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Survey and Social Media Committees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74650" y="3723791"/>
            <a:ext cx="8229600" cy="1643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b="1" dirty="0">
                <a:solidFill>
                  <a:schemeClr val="dk1"/>
                </a:solidFill>
              </a:rPr>
              <a:t>Jamye Sagan</a:t>
            </a:r>
          </a:p>
          <a:p>
            <a:pPr marL="914400" lvl="0" indent="-342900"/>
            <a:r>
              <a:rPr lang="en-US" sz="1800" dirty="0">
                <a:latin typeface="Candara" panose="020E0502030303020204" pitchFamily="34" charset="0"/>
              </a:rPr>
              <a:t>Conceived of, prepared for, and conducted the third Virtual Open House to let prospective members know what they could expect from joining the SIG.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18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Runs the annual elections;  does membership surveys, tweet and posts on social media, also past co-manager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1800" dirty="0">
                <a:latin typeface="Candara" panose="020E0502030303020204" pitchFamily="34" charset="0"/>
              </a:rPr>
              <a:t>Avid knitter, </a:t>
            </a:r>
            <a:r>
              <a:rPr lang="en-US" sz="1800" dirty="0" err="1">
                <a:latin typeface="Candara" panose="020E0502030303020204" pitchFamily="34" charset="0"/>
              </a:rPr>
              <a:t>crocheter</a:t>
            </a:r>
            <a:r>
              <a:rPr lang="en-US" sz="1800" dirty="0">
                <a:latin typeface="Candara" panose="020E0502030303020204" pitchFamily="34" charset="0"/>
              </a:rPr>
              <a:t> and craftswoman</a:t>
            </a:r>
            <a:endParaRPr lang="en-US" sz="1800" b="0" i="0" u="none" strike="noStrike" cap="none" dirty="0">
              <a:solidFill>
                <a:srgbClr val="0070C0"/>
              </a:solidFill>
              <a:latin typeface="Candara" panose="020E0502030303020204" pitchFamily="34" charset="0"/>
              <a:sym typeface="Galdeano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409" y="1454671"/>
            <a:ext cx="165735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3084" y="1454671"/>
            <a:ext cx="2209799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210" y="1463958"/>
            <a:ext cx="2065379" cy="219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8679" y="5695907"/>
            <a:ext cx="244792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Social </a:t>
            </a:r>
            <a:r>
              <a:rPr lang="en-US" sz="2400" dirty="0">
                <a:latin typeface="Waltograph UI" panose="03080602000000000000" pitchFamily="66" charset="0"/>
                <a:ea typeface="Arial"/>
                <a:cs typeface="Arial"/>
                <a:sym typeface="Arial"/>
              </a:rPr>
              <a:t>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edia &amp; Publicity</a:t>
            </a:r>
          </a:p>
        </p:txBody>
      </p:sp>
      <p:sp>
        <p:nvSpPr>
          <p:cNvPr id="198" name="Shape 198"/>
          <p:cNvSpPr/>
          <p:nvPr/>
        </p:nvSpPr>
        <p:spPr>
          <a:xfrm>
            <a:off x="520108" y="107086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</a:pPr>
            <a:endParaRPr sz="44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457200" y="1039517"/>
            <a:ext cx="783530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rgbClr val="0070C0"/>
                </a:solidFill>
                <a:latin typeface="Waltograph UI" panose="03080602000000000000" pitchFamily="66" charset="0"/>
                <a:ea typeface="Galdeano"/>
                <a:cs typeface="Galdeano"/>
                <a:sym typeface="Galdeano"/>
              </a:rPr>
              <a:t>Managing our online presence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-127343" y="5694705"/>
            <a:ext cx="8229600" cy="596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ldeano"/>
              <a:buNone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When you tweet, use #STC_IDL_SIG</a:t>
            </a:r>
          </a:p>
        </p:txBody>
      </p:sp>
      <p:graphicFrame>
        <p:nvGraphicFramePr>
          <p:cNvPr id="201" name="Shape 201"/>
          <p:cNvGraphicFramePr/>
          <p:nvPr>
            <p:extLst>
              <p:ext uri="{D42A27DB-BD31-4B8C-83A1-F6EECF244321}">
                <p14:modId xmlns:p14="http://schemas.microsoft.com/office/powerpoint/2010/main" val="1532358944"/>
              </p:ext>
            </p:extLst>
          </p:nvPr>
        </p:nvGraphicFramePr>
        <p:xfrm>
          <a:off x="587828" y="1717191"/>
          <a:ext cx="8294219" cy="3891600"/>
        </p:xfrm>
        <a:graphic>
          <a:graphicData uri="http://schemas.openxmlformats.org/drawingml/2006/table">
            <a:tbl>
              <a:tblPr firstRow="1" firstCol="1" bandRow="1">
                <a:noFill/>
                <a:tableStyleId>{F5223CD0-C7C8-4D7A-AD0F-2CD90BBCA1F9}</a:tableStyleId>
              </a:tblPr>
              <a:tblGrid>
                <a:gridCol w="927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0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6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29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7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strike="noStrike" cap="none" dirty="0">
                          <a:solidFill>
                            <a:srgbClr val="0B5394"/>
                          </a:solidFill>
                        </a:rPr>
                        <a:t>Social Media Outlet</a:t>
                      </a: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B5394"/>
                          </a:solidFill>
                        </a:rPr>
                        <a:t>Name of Group</a:t>
                      </a: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>
                          <a:solidFill>
                            <a:srgbClr val="0B5394"/>
                          </a:solidFill>
                        </a:rPr>
                        <a:t>Stats (as of 27 April. 2016)</a:t>
                      </a: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B5394"/>
                          </a:solidFill>
                        </a:rPr>
                        <a:t>URL</a:t>
                      </a: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B5394"/>
                          </a:solidFill>
                        </a:rPr>
                        <a:t>LinkedIn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Arial"/>
                        </a:rPr>
                        <a:t>STC Instructional Design and Learning SIG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Arial"/>
                        <a:hlinkClick r:id="rId3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u="none" strike="noStrike" cap="none" dirty="0"/>
                        <a:t>359 members (up 1 from Feb.)</a:t>
                      </a:r>
                      <a:r>
                        <a:rPr lang="en-US" sz="1050" b="1" u="none" strike="noStrike" cap="none" dirty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Arial"/>
                        </a:rPr>
                        <a:t>https://www.linkedin.com/groups/2298157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Arial"/>
                        <a:hlinkClick r:id="rId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Arial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>
                          <a:solidFill>
                            <a:srgbClr val="0B5394"/>
                          </a:solidFill>
                        </a:rPr>
                        <a:t>Facebook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Society For Technical Communication - Instructional Design &amp; Learning SIG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89 likes (up from 86 likes in Mar.)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Arial"/>
                        </a:rPr>
                        <a:t>https://www.facebook.com/STCIDLSIG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Arial"/>
                        <a:hlinkClick r:id="rId5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1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>
                          <a:solidFill>
                            <a:srgbClr val="0B5394"/>
                          </a:solidFill>
                        </a:rPr>
                        <a:t>Twitter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/>
                        <a:t>@STC_IDL_SIG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97 following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dirty="0"/>
                        <a:t>376 followers (up from 367 in Mar.)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u="none" strike="noStrike" cap="none" dirty="0"/>
                        <a:t>410 tweets (not counting retweets and likes)</a:t>
                      </a:r>
                      <a:r>
                        <a:rPr lang="en-US" sz="1050" b="1" u="none" strike="noStrike" cap="none" dirty="0"/>
                        <a:t> 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Arial"/>
                        </a:rPr>
                        <a:t>https://twitter.com/STC_IDL_SIG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Arial"/>
                        <a:hlinkClick r:id="rId6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489450" y="2831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Publicity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74650" y="1445983"/>
            <a:ext cx="8229600" cy="433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Publicity sends announcements to all members about webinars &amp; upcoming events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Contributes to  STC Community Calendar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Maintains the IDL SIG Calendar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Needs a Team Lead</a:t>
            </a:r>
            <a:r>
              <a:rPr lang="en-US" dirty="0">
                <a:latin typeface="Candara" panose="020E0502030303020204" pitchFamily="34" charset="0"/>
              </a:rPr>
              <a:t>…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 is that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sym typeface="Galdeano"/>
              </a:rPr>
              <a:t>YOU</a:t>
            </a:r>
            <a:r>
              <a:rPr lang="en-US" dirty="0"/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75399" y="2877352"/>
            <a:ext cx="2489199" cy="3318932"/>
            <a:chOff x="5572125" y="2989332"/>
            <a:chExt cx="2489199" cy="3318932"/>
          </a:xfrm>
        </p:grpSpPr>
        <p:pic>
          <p:nvPicPr>
            <p:cNvPr id="206" name="Shape 2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72125" y="2989332"/>
              <a:ext cx="2489199" cy="33189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Shape 212"/>
            <p:cNvSpPr/>
            <p:nvPr/>
          </p:nvSpPr>
          <p:spPr>
            <a:xfrm>
              <a:off x="6521026" y="3647473"/>
              <a:ext cx="535800" cy="186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500" b="1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dirty="0">
                <a:latin typeface="Waltograph UI" panose="03080602000000000000" pitchFamily="66" charset="0"/>
                <a:ea typeface="Arial"/>
                <a:cs typeface="Arial"/>
                <a:sym typeface="Arial"/>
              </a:rPr>
              <a:t>Student Outreach </a:t>
            </a:r>
            <a:r>
              <a:rPr lang="en-US" sz="2300" b="0" dirty="0">
                <a:latin typeface="Waltograph UI" panose="03080602000000000000" pitchFamily="66" charset="0"/>
                <a:ea typeface="Arial"/>
                <a:cs typeface="Arial"/>
                <a:sym typeface="Arial"/>
              </a:rPr>
              <a:t/>
            </a:r>
            <a:br>
              <a:rPr lang="en-US" sz="2300" b="0" dirty="0">
                <a:latin typeface="Waltograph UI" panose="03080602000000000000" pitchFamily="66" charset="0"/>
                <a:ea typeface="Arial"/>
                <a:cs typeface="Arial"/>
                <a:sym typeface="Arial"/>
              </a:rPr>
            </a:br>
            <a:r>
              <a:rPr lang="en-US" sz="2300" b="0" dirty="0">
                <a:latin typeface="Waltograph UI" panose="03080602000000000000" pitchFamily="66" charset="0"/>
                <a:ea typeface="Arial"/>
                <a:cs typeface="Arial"/>
                <a:sym typeface="Arial"/>
              </a:rPr>
              <a:t>Writing Competition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770791" y="1272266"/>
            <a:ext cx="7014862" cy="4785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Galdeano" charset="0"/>
                <a:sym typeface="Galdeano"/>
              </a:rPr>
              <a:t>Sylvia Miller</a:t>
            </a:r>
            <a:r>
              <a:rPr lang="en-US" b="1" i="0" u="none" strike="noStrike" cap="none" dirty="0">
                <a:solidFill>
                  <a:schemeClr val="dk1"/>
                </a:solidFill>
                <a:latin typeface="Galdeano" charset="0"/>
                <a:sym typeface="Galdeano"/>
              </a:rPr>
              <a:t>, STC Fellow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/>
            </a:r>
            <a:br>
              <a:rPr lang="en-US" sz="32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</a:br>
            <a:r>
              <a:rPr lang="en-US" sz="20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We have created a new </a:t>
            </a:r>
            <a:r>
              <a:rPr lang="en-US" sz="2000" dirty="0">
                <a:latin typeface="Candara" panose="020E0502030303020204" pitchFamily="34" charset="0"/>
              </a:rPr>
              <a:t>student outreach program</a:t>
            </a:r>
            <a:r>
              <a:rPr lang="en-US" sz="20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 to promote Instructional Design and Learning and STC/SIG membership. College/university students submit an original article on </a:t>
            </a:r>
            <a:r>
              <a:rPr lang="en-US" sz="2000" dirty="0">
                <a:latin typeface="Candara" panose="020E0502030303020204" pitchFamily="34" charset="0"/>
              </a:rPr>
              <a:t>I</a:t>
            </a:r>
            <a:r>
              <a:rPr lang="en-US" sz="20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D-related topics;  they</a:t>
            </a:r>
            <a:r>
              <a:rPr lang="en-US" sz="2000" dirty="0">
                <a:latin typeface="Candara" panose="020E0502030303020204" pitchFamily="34" charset="0"/>
              </a:rPr>
              <a:t> can</a:t>
            </a:r>
            <a:r>
              <a:rPr lang="en-US" sz="20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 win a year’s student membership in the STC (including IDL SIG membership). </a:t>
            </a:r>
          </a:p>
          <a:p>
            <a:pPr marL="57150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ldeano"/>
              <a:buNone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Winning articles will be posted on the IDL-SIG website and published in </a:t>
            </a:r>
            <a:r>
              <a:rPr lang="en-US" sz="2000" dirty="0">
                <a:latin typeface="Candara" panose="020E0502030303020204" pitchFamily="34" charset="0"/>
              </a:rPr>
              <a:t>our IDeaL </a:t>
            </a:r>
            <a:r>
              <a:rPr lang="en-US" sz="20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newsletter, as well as submitted to the Technical Communication Body of Knowledge (</a:t>
            </a:r>
            <a:r>
              <a:rPr lang="en-US" sz="2000" b="0" i="0" u="none" strike="noStrike" cap="none" dirty="0" err="1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TCBoK</a:t>
            </a:r>
            <a:r>
              <a:rPr lang="en-US" sz="20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).</a:t>
            </a:r>
          </a:p>
          <a:p>
            <a:pPr marL="9144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If the articles are then accepted by the TC </a:t>
            </a:r>
            <a:r>
              <a:rPr lang="en-US" sz="1600" b="0" i="0" u="none" strike="noStrike" cap="none" dirty="0" err="1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BoK</a:t>
            </a:r>
            <a:r>
              <a:rPr lang="en-US" sz="16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 editors, the SIG will award the writer $75 towards a further year’s membership.</a:t>
            </a:r>
          </a:p>
          <a:p>
            <a:pPr marL="9144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Further details, including starting dates, entry deadlines, and writing criteria for the 2016 competition will be announced shortly.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74255"/>
            <a:ext cx="1710543" cy="229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435" y="4908679"/>
            <a:ext cx="1598099" cy="14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87" y="3838666"/>
            <a:ext cx="1497375" cy="9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Programs, Web Site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86700" y="1204933"/>
            <a:ext cx="8229600" cy="43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Galdeano" charset="0"/>
                <a:sym typeface="Galdeano"/>
              </a:rPr>
              <a:t>Viqui Dill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Guitarist, singer, mom, volunteer extraordinaire 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dirty="0">
                <a:latin typeface="Candara" panose="020E0502030303020204" pitchFamily="34" charset="0"/>
              </a:rPr>
              <a:t>one of our incoming co-managers:  need to replace her!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004583"/>
            <a:ext cx="2803219" cy="210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1969" y="2761943"/>
            <a:ext cx="2424174" cy="3636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6107703" y="2688883"/>
            <a:ext cx="2489199" cy="3318932"/>
            <a:chOff x="5572125" y="2989332"/>
            <a:chExt cx="2489199" cy="3318932"/>
          </a:xfrm>
        </p:grpSpPr>
        <p:pic>
          <p:nvPicPr>
            <p:cNvPr id="11" name="Shape 2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72125" y="2989332"/>
              <a:ext cx="2489199" cy="33189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212"/>
            <p:cNvSpPr/>
            <p:nvPr/>
          </p:nvSpPr>
          <p:spPr>
            <a:xfrm>
              <a:off x="6521026" y="3647473"/>
              <a:ext cx="535800" cy="186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1500" b="1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489450" y="1276875"/>
            <a:ext cx="4837430" cy="499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Mar 2, 2016:  STC Multi-community Tech </a:t>
            </a:r>
            <a:r>
              <a:rPr lang="en-US" sz="2400" dirty="0" err="1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Comm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 showcase (#2)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dirty="0">
                <a:latin typeface="Waltograph UI" panose="03080602000000000000" pitchFamily="66" charset="0"/>
              </a:rPr>
              <a:t>Recent </a:t>
            </a:r>
            <a:r>
              <a:rPr lang="en-US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sym typeface="Galdeano"/>
              </a:rPr>
              <a:t>Programs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4260" y="1610316"/>
            <a:ext cx="4110000" cy="43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April 2</a:t>
            </a:r>
            <a:r>
              <a:rPr lang="en-US" dirty="0">
                <a:latin typeface="Candara" panose="020E0502030303020204" pitchFamily="34" charset="0"/>
              </a:rPr>
              <a:t>1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, 2016: “Getting Started with Video </a:t>
            </a:r>
            <a:r>
              <a:rPr lang="en-US" dirty="0">
                <a:latin typeface="Candara" panose="020E0502030303020204" pitchFamily="34" charset="0"/>
              </a:rPr>
              <a:t>Training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” webinar with </a:t>
            </a:r>
            <a:r>
              <a:rPr lang="en-US" dirty="0">
                <a:latin typeface="Candara" panose="020E0502030303020204" pitchFamily="34" charset="0"/>
              </a:rPr>
              <a:t>Mary Whalen (</a:t>
            </a:r>
            <a:r>
              <a:rPr lang="en-US" dirty="0" err="1">
                <a:latin typeface="Candara" panose="020E0502030303020204" pitchFamily="34" charset="0"/>
              </a:rPr>
              <a:t>Sojoodi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247" name="Shape 247"/>
          <p:cNvSpPr txBox="1"/>
          <p:nvPr/>
        </p:nvSpPr>
        <p:spPr>
          <a:xfrm flipH="1">
            <a:off x="206450" y="4710200"/>
            <a:ext cx="3885600" cy="156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550" y="3356548"/>
            <a:ext cx="2133601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87" y="2182802"/>
            <a:ext cx="1158325" cy="12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87" y="3551862"/>
            <a:ext cx="1158325" cy="11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2001" y="4822472"/>
            <a:ext cx="1158325" cy="145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6026350" y="2249050"/>
            <a:ext cx="2868600" cy="38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3333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50" b="1">
                <a:solidFill>
                  <a:schemeClr val="dk1"/>
                </a:solidFill>
                <a:highlight>
                  <a:srgbClr val="FFFFFF"/>
                </a:highlight>
              </a:rPr>
              <a:t>STC Certification: Why, and Where are we Now? presented by Alan Houser</a:t>
            </a:r>
          </a:p>
          <a:p>
            <a:pPr lvl="0" rtl="0">
              <a:lnSpc>
                <a:spcPct val="133333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50" b="1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-US" sz="1350" b="1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1350" b="1">
                <a:solidFill>
                  <a:schemeClr val="dk1"/>
                </a:solidFill>
                <a:highlight>
                  <a:srgbClr val="FFFFFF"/>
                </a:highlight>
              </a:rPr>
              <a:t>Audio Editing Tips: 3 Easy Steps to Improved Voice Recording presented by Robert Hershenow</a:t>
            </a:r>
          </a:p>
          <a:p>
            <a:pPr lvl="0" rtl="0">
              <a:lnSpc>
                <a:spcPct val="133333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50" b="1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-US" sz="1350" b="1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1350" b="1">
                <a:solidFill>
                  <a:schemeClr val="dk1"/>
                </a:solidFill>
                <a:highlight>
                  <a:srgbClr val="FFFFFF"/>
                </a:highlight>
              </a:rPr>
              <a:t>The Science and Psychology of Persuasion presented by Barbara Beresford</a:t>
            </a:r>
          </a:p>
          <a:p>
            <a:pPr lvl="0" rtl="0">
              <a:lnSpc>
                <a:spcPct val="133333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Font typeface="Arial"/>
              <a:buNone/>
            </a:pPr>
            <a:endParaRPr sz="135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00" cy="92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>
                <a:latin typeface="Waltograph UI" panose="03080602000000000000" pitchFamily="66" charset="0"/>
              </a:rPr>
              <a:t>Programs</a:t>
            </a:r>
            <a:endParaRPr lang="en-US" dirty="0">
              <a:latin typeface="Waltograph UI" panose="03080602000000000000" pitchFamily="66" charset="0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168400"/>
            <a:ext cx="8229600" cy="49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ndara" panose="020E0502030303020204" pitchFamily="34" charset="0"/>
              </a:rPr>
              <a:t>Want to present a webinar?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Candara" panose="020E0502030303020204" pitchFamily="3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ndara" panose="020E0502030303020204" pitchFamily="34" charset="0"/>
              </a:rPr>
              <a:t>Want to request a webinar 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on a specific topic?  Contact 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manager@stcidlsig.org</a:t>
            </a:r>
            <a:endParaRPr lang="en-US" dirty="0">
              <a:latin typeface="Candara" panose="020E0502030303020204" pitchFamily="34" charset="0"/>
              <a:hlinkClick r:id="rId3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Candara" panose="020E0502030303020204" pitchFamily="3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ndara" panose="020E0502030303020204" pitchFamily="34" charset="0"/>
              </a:rPr>
              <a:t>New this year:  free attendance at IDL SIG webinars for SIG members; free recordings of past webinars (password protected)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Tell your friends: the cost to attend for a non-SIG members is $10 - that’s the same cost as becoming a SIG member. After that, all future webinars are “free”.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9175" y="1016002"/>
            <a:ext cx="1731900" cy="22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6758675" y="1393140"/>
            <a:ext cx="372900" cy="127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800" b="1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500" b="1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5737175" y="3062846"/>
            <a:ext cx="2415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>
                <a:solidFill>
                  <a:schemeClr val="dk1"/>
                </a:solidFill>
              </a:rPr>
              <a:t>2017/18:  vacant</a:t>
            </a:r>
          </a:p>
        </p:txBody>
      </p:sp>
      <p:sp>
        <p:nvSpPr>
          <p:cNvPr id="11" name="Shape 242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2" name="Shape 243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3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sym typeface="Galdeano"/>
              </a:rPr>
              <a:t>Website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74650" y="1042457"/>
            <a:ext cx="8229600" cy="512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Galdeano" charset="0"/>
                <a:sym typeface="Galdeano"/>
              </a:rPr>
              <a:t>Viqui Dill</a:t>
            </a:r>
          </a:p>
          <a:p>
            <a:pPr marL="914400" lvl="0" indent="-342900"/>
            <a:r>
              <a:rPr lang="en-US" sz="2000" dirty="0">
                <a:latin typeface="Candara" panose="020E0502030303020204" pitchFamily="34" charset="0"/>
              </a:rPr>
              <a:t>Visit us at www.stcidlsig.org</a:t>
            </a:r>
          </a:p>
          <a:p>
            <a:pPr marL="914400" lvl="0" indent="-342900"/>
            <a:r>
              <a:rPr lang="en-US" sz="2000" dirty="0">
                <a:latin typeface="Candara" panose="020E0502030303020204" pitchFamily="34" charset="0"/>
              </a:rPr>
              <a:t>2015 re-architecture and reorganization resulted in some impressive statistics:</a:t>
            </a:r>
          </a:p>
          <a:p>
            <a:pPr marL="2286000" lvl="0" indent="-69850" rtl="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84615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  <a:latin typeface="Candara" panose="020E0502030303020204" pitchFamily="34" charset="0"/>
                <a:ea typeface="Trebuchet MS"/>
                <a:cs typeface="Trebuchet MS"/>
                <a:sym typeface="Trebuchet MS"/>
              </a:rPr>
              <a:t>Google analytics: </a:t>
            </a:r>
          </a:p>
          <a:p>
            <a:pPr marL="228600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416 sessions in the last 30 days</a:t>
            </a:r>
          </a:p>
          <a:p>
            <a:pPr marL="228600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250 users</a:t>
            </a:r>
          </a:p>
          <a:p>
            <a:pPr marL="2286000" lvl="0" indent="-698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939 </a:t>
            </a:r>
            <a:r>
              <a:rPr lang="en-US" sz="1100" dirty="0" err="1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pageviews</a:t>
            </a:r>
            <a:endParaRPr lang="en-US" sz="1100" dirty="0">
              <a:solidFill>
                <a:schemeClr val="dk1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2743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91 newsletter</a:t>
            </a:r>
          </a:p>
          <a:p>
            <a:pPr marL="2743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56 webinar</a:t>
            </a:r>
          </a:p>
          <a:p>
            <a:pPr marL="2743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54 events calendar </a:t>
            </a:r>
          </a:p>
          <a:p>
            <a:pPr marL="2743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1100" dirty="0">
                <a:solidFill>
                  <a:schemeClr val="dk1"/>
                </a:solidFill>
                <a:latin typeface="Candara" panose="020E0502030303020204" pitchFamily="34" charset="0"/>
                <a:ea typeface="Arial"/>
                <a:cs typeface="Arial"/>
                <a:sym typeface="Arial"/>
              </a:rPr>
              <a:t>17 see you at the Summit 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Need content for these pages:</a:t>
            </a:r>
          </a:p>
          <a:p>
            <a:pPr marR="0" lvl="2" algn="l" rtl="0"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latin typeface="Candara" panose="020E0502030303020204" pitchFamily="34" charset="0"/>
              </a:rPr>
              <a:t>mentoring</a:t>
            </a:r>
          </a:p>
          <a:p>
            <a:pPr marR="0" lvl="2" algn="l" rtl="0"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latin typeface="Candara" panose="020E0502030303020204" pitchFamily="34" charset="0"/>
              </a:rPr>
              <a:t>membership</a:t>
            </a:r>
          </a:p>
          <a:p>
            <a:pPr marR="0" lvl="2" algn="l" rtl="0"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latin typeface="Candara" panose="020E0502030303020204" pitchFamily="34" charset="0"/>
              </a:rPr>
              <a:t>student outreach</a:t>
            </a:r>
          </a:p>
          <a:p>
            <a:pPr marR="0" lvl="2" algn="l" rtl="0"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latin typeface="Candara" panose="020E0502030303020204" pitchFamily="34" charset="0"/>
              </a:rPr>
              <a:t>business directly (listing independent ID practitioners)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875" y="2329339"/>
            <a:ext cx="1731900" cy="22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7116457" y="2707218"/>
            <a:ext cx="372900" cy="127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800" b="1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500" b="1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122875" y="4376184"/>
            <a:ext cx="2415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chemeClr val="dk1"/>
                </a:solidFill>
              </a:rPr>
              <a:t>2017/18:  vacant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298450" y="1385022"/>
            <a:ext cx="8229600" cy="48938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lvl="0" indent="0">
              <a:buSzPct val="95000"/>
              <a:buNone/>
            </a:pPr>
            <a:r>
              <a:rPr lang="en-US" dirty="0">
                <a:solidFill>
                  <a:schemeClr val="bg2"/>
                </a:solidFill>
                <a:latin typeface="Candara" panose="020E0502030303020204" pitchFamily="34" charset="0"/>
              </a:rPr>
              <a:t>http://www.stcidlsig.org/mentoring</a:t>
            </a:r>
          </a:p>
          <a:p>
            <a:pPr marL="114300" lvl="0" indent="0">
              <a:buSzPct val="95000"/>
              <a:buNone/>
            </a:pPr>
            <a:endParaRPr lang="en-US" dirty="0">
              <a:solidFill>
                <a:schemeClr val="bg2"/>
              </a:solidFill>
              <a:latin typeface="Candara" panose="020E0502030303020204" pitchFamily="34" charset="0"/>
              <a:hlinkClick r:id="rId3"/>
            </a:endParaRPr>
          </a:p>
          <a:p>
            <a:r>
              <a:rPr lang="en-US" sz="1800" b="1" dirty="0"/>
              <a:t>Current Number of Participants (as of April 2016)</a:t>
            </a:r>
            <a:endParaRPr lang="en-US" sz="1800" dirty="0"/>
          </a:p>
          <a:p>
            <a:pPr lvl="1"/>
            <a:r>
              <a:rPr lang="en-US" sz="1600" dirty="0"/>
              <a:t>44 Mentors (5 from the IDL-SIG)</a:t>
            </a:r>
          </a:p>
          <a:p>
            <a:pPr lvl="1"/>
            <a:r>
              <a:rPr lang="en-US" sz="1600" dirty="0"/>
              <a:t>235 Mentees</a:t>
            </a:r>
          </a:p>
          <a:p>
            <a:pPr lvl="1"/>
            <a:r>
              <a:rPr lang="en-US" sz="1600" dirty="0"/>
              <a:t>15 Mentees served by IDL-SIG (Continental US &amp; Hawaii)</a:t>
            </a:r>
          </a:p>
          <a:p>
            <a:r>
              <a:rPr lang="en-US" sz="1800" b="1" dirty="0"/>
              <a:t>Method of Interaction </a:t>
            </a:r>
            <a:endParaRPr lang="en-US" sz="1800" dirty="0"/>
          </a:p>
          <a:p>
            <a:pPr lvl="1"/>
            <a:r>
              <a:rPr lang="en-US" sz="1600" dirty="0"/>
              <a:t>STC Mentor Board http://www.stc.org/education/1414-mentor-board</a:t>
            </a:r>
            <a:endParaRPr lang="en-US" sz="1600" b="1" dirty="0"/>
          </a:p>
          <a:p>
            <a:r>
              <a:rPr lang="en-US" sz="1800" b="1" dirty="0"/>
              <a:t>Constant Need for Mentor Interaction</a:t>
            </a:r>
          </a:p>
          <a:p>
            <a:pPr lvl="1"/>
            <a:r>
              <a:rPr lang="en-US" sz="1600" dirty="0"/>
              <a:t>The STC Mentor Board Interaction is self-sustaining</a:t>
            </a:r>
          </a:p>
          <a:p>
            <a:pPr lvl="1"/>
            <a:r>
              <a:rPr lang="en-US" sz="1600" dirty="0"/>
              <a:t>Those willing to mentor or be mentored create accounts and search for individuals whom they can assist</a:t>
            </a:r>
            <a:endParaRPr lang="en-US" sz="1600" b="1" dirty="0"/>
          </a:p>
          <a:p>
            <a:pPr marL="342900" lvl="1" indent="-342900">
              <a:buFontTx/>
              <a:buChar char="•"/>
            </a:pPr>
            <a:r>
              <a:rPr lang="en-US" sz="1800" b="1" dirty="0">
                <a:solidFill>
                  <a:srgbClr val="1C649F"/>
                </a:solidFill>
              </a:rPr>
              <a:t>Rewards</a:t>
            </a:r>
          </a:p>
          <a:p>
            <a:pPr lvl="1"/>
            <a:r>
              <a:rPr lang="en-US" sz="1600" dirty="0"/>
              <a:t>Mentees appreciate the advice to kick-start their new career goals</a:t>
            </a:r>
          </a:p>
          <a:p>
            <a:pPr lvl="1"/>
            <a:r>
              <a:rPr lang="en-US" sz="1600" dirty="0"/>
              <a:t>Mentors have the satisfaction of giving back to the community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sym typeface="Galdeano"/>
              </a:rPr>
              <a:t>Mentoring</a:t>
            </a:r>
            <a:endParaRPr lang="en-US" sz="2300" b="0" i="0" u="none" strike="noStrike" cap="none" dirty="0">
              <a:solidFill>
                <a:schemeClr val="lt1"/>
              </a:solidFill>
              <a:latin typeface="Waltograph UI" panose="03080602000000000000" pitchFamily="66" charset="0"/>
              <a:sym typeface="Galdeano"/>
            </a:endParaRPr>
          </a:p>
        </p:txBody>
      </p:sp>
      <p:pic>
        <p:nvPicPr>
          <p:cNvPr id="2050" name="Picture 2" descr="https://media.licdn.com/media/AAEAAQAAAAAAAAWKAAAAJGNiNzgxNWVmLWYzYmMtNDBjNi1iNjBmLWFmZTM3NTI4Mjg4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72" y="1279179"/>
            <a:ext cx="1992492" cy="1992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7880" y="3365807"/>
            <a:ext cx="284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algn="ctr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Scott McCoy</a:t>
            </a:r>
          </a:p>
        </p:txBody>
      </p:sp>
    </p:spTree>
    <p:extLst>
      <p:ext uri="{BB962C8B-B14F-4D97-AF65-F5344CB8AC3E}">
        <p14:creationId xmlns:p14="http://schemas.microsoft.com/office/powerpoint/2010/main" val="86371623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2</a:t>
            </a:fld>
            <a:endParaRPr lang="en-US" sz="10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489450" y="2831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Business Meeting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2800" b="0" i="0" u="none" strike="noStrike" cap="none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  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1000" y="1473200"/>
            <a:ext cx="8305799" cy="4957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Agenda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ldeano"/>
              <a:buNone/>
            </a:pPr>
            <a:endParaRPr sz="2800" b="1" i="0" u="none" strike="noStrike" cap="none" dirty="0">
              <a:solidFill>
                <a:srgbClr val="0070C0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Welcome &amp; Introductions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Treasurer’s Report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Committee Updates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Volunteer Vacancies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Drawing for Door and Costume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Waltograph UI" panose="03080602000000000000" pitchFamily="66" charset="0"/>
                <a:sym typeface="Galdeano"/>
              </a:rPr>
              <a:t>Prizes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None/>
            </a:pPr>
            <a:endParaRPr sz="2000" b="0" i="0" u="none" strike="noStrike" cap="none" dirty="0">
              <a:solidFill>
                <a:srgbClr val="0070C0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2667" y="3548425"/>
            <a:ext cx="2077830" cy="193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161" y="1728384"/>
            <a:ext cx="1863234" cy="22612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9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0" name="Shape 29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sym typeface="Galdeano"/>
              </a:rPr>
              <a:t>Volunteer Needs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112">
            <a:off x="5641287" y="1541473"/>
            <a:ext cx="2948533" cy="232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74650" y="1445974"/>
            <a:ext cx="8229600" cy="45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Assistant co-Managers</a:t>
            </a:r>
          </a:p>
          <a:p>
            <a:pPr marL="914400" indent="-342900">
              <a:spcBef>
                <a:spcPts val="0"/>
              </a:spcBef>
            </a:pPr>
            <a:r>
              <a:rPr lang="en-US" dirty="0">
                <a:latin typeface="Candara" panose="020E0502030303020204" pitchFamily="34" charset="0"/>
              </a:rPr>
              <a:t>Secretary</a:t>
            </a: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Programs Lead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Website </a:t>
            </a:r>
            <a:r>
              <a:rPr lang="en-US" dirty="0">
                <a:latin typeface="Candara" panose="020E0502030303020204" pitchFamily="34" charset="0"/>
              </a:rPr>
              <a:t>Lead</a:t>
            </a:r>
          </a:p>
          <a:p>
            <a:pPr marL="914400" lvl="0" indent="-342900"/>
            <a:r>
              <a:rPr lang="en-US" dirty="0">
                <a:latin typeface="Candara" panose="020E0502030303020204" pitchFamily="34" charset="0"/>
              </a:rPr>
              <a:t>Membership Manager</a:t>
            </a:r>
          </a:p>
          <a:p>
            <a:pPr marL="914400" indent="-342900"/>
            <a:r>
              <a:rPr lang="en-US" dirty="0">
                <a:latin typeface="Candara" panose="020E0502030303020204" pitchFamily="34" charset="0"/>
              </a:rPr>
              <a:t>Programs Committee Members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dirty="0">
                <a:latin typeface="Candara" panose="020E0502030303020204" pitchFamily="34" charset="0"/>
              </a:rPr>
              <a:t>Web &amp; newsletter copy writers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latin typeface="Candara" panose="020E0502030303020204" pitchFamily="34" charset="0"/>
              </a:rPr>
              <a:t>For descriptions of tasks, time commitments,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and inspiration, check out: http://www.stcidl-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sig.org/about-</a:t>
            </a:r>
            <a:r>
              <a:rPr lang="en-US" dirty="0" err="1">
                <a:latin typeface="Candara" panose="020E0502030303020204" pitchFamily="34" charset="0"/>
              </a:rPr>
              <a:t>idl</a:t>
            </a:r>
            <a:r>
              <a:rPr lang="en-US" dirty="0">
                <a:latin typeface="Candara" panose="020E0502030303020204" pitchFamily="34" charset="0"/>
              </a:rPr>
              <a:t>-sig/volunteer-opportunities/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7388" y="3808727"/>
            <a:ext cx="1935599" cy="22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7598409" y="4122981"/>
            <a:ext cx="416759" cy="127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600" b="1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297" name="Shape 297"/>
          <p:cNvSpPr/>
          <p:nvPr/>
        </p:nvSpPr>
        <p:spPr>
          <a:xfrm>
            <a:off x="6988809" y="5899800"/>
            <a:ext cx="2700048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</a:rPr>
              <a:t>2017/18: vacant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00" cy="92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Waltograph UI" panose="03080602000000000000" pitchFamily="66" charset="0"/>
              </a:rPr>
              <a:t>DSSA Winners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168400"/>
            <a:ext cx="8229600" cy="49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>
                <a:latin typeface="Waltograph UI" panose="03080602000000000000" pitchFamily="66" charset="0"/>
                <a:sym typeface="Arial"/>
              </a:rPr>
              <a:t>Congratulations</a:t>
            </a:r>
            <a:r>
              <a:rPr lang="en-US" sz="1800" dirty="0">
                <a:latin typeface="Candara" panose="020E0502030303020204" pitchFamily="34" charset="0"/>
                <a:sym typeface="Arial"/>
              </a:rPr>
              <a:t> </a:t>
            </a:r>
            <a:r>
              <a:rPr lang="en-US" sz="1600" dirty="0">
                <a:latin typeface="Candara" panose="020E0502030303020204" pitchFamily="34" charset="0"/>
                <a:sym typeface="Arial"/>
              </a:rPr>
              <a:t>to our two STC Distinguished SIG Service Award (DSSA) winners:</a:t>
            </a:r>
            <a:endParaRPr lang="en-US" sz="1800" dirty="0">
              <a:latin typeface="Candara" panose="020E0502030303020204" pitchFamily="34" charset="0"/>
              <a:sym typeface="Arial"/>
            </a:endParaRPr>
          </a:p>
          <a:p>
            <a:pPr marL="0" lvl="0" indent="0" rtl="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None/>
            </a:pPr>
            <a:endParaRPr sz="1800" dirty="0">
              <a:latin typeface="Candara" panose="020E0502030303020204" pitchFamily="34" charset="0"/>
              <a:sym typeface="Arial"/>
            </a:endParaRPr>
          </a:p>
          <a:p>
            <a:pPr marL="0" lvl="0" indent="0" rtl="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None/>
            </a:pP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lvl="0" indent="-6985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b="1" dirty="0">
                <a:solidFill>
                  <a:schemeClr val="dk1"/>
                </a:solidFill>
                <a:highlight>
                  <a:srgbClr val="FFFFFF"/>
                </a:highlight>
                <a:latin typeface="Candara" panose="020E0502030303020204" pitchFamily="34" charset="0"/>
                <a:ea typeface="Arial"/>
                <a:cs typeface="Arial"/>
                <a:sym typeface="Arial"/>
              </a:rPr>
              <a:t/>
            </a:r>
            <a:br>
              <a:rPr lang="en-US" sz="1400" b="1" dirty="0">
                <a:solidFill>
                  <a:schemeClr val="dk1"/>
                </a:solidFill>
                <a:highlight>
                  <a:srgbClr val="FFFFFF"/>
                </a:highlight>
                <a:latin typeface="Candara" panose="020E0502030303020204" pitchFamily="34" charset="0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chemeClr val="dk1"/>
                </a:solidFill>
                <a:highlight>
                  <a:srgbClr val="FFFFFF"/>
                </a:highlight>
                <a:latin typeface="Candara" panose="020E0502030303020204" pitchFamily="34" charset="0"/>
                <a:ea typeface="Arial"/>
                <a:cs typeface="Arial"/>
                <a:sym typeface="Arial"/>
              </a:rPr>
              <a:t>Preeti Mathur</a:t>
            </a:r>
            <a:r>
              <a:rPr lang="en-US" sz="1400" dirty="0">
                <a:solidFill>
                  <a:srgbClr val="444444"/>
                </a:solidFill>
                <a:highlight>
                  <a:srgbClr val="FFFFFF"/>
                </a:highlight>
                <a:latin typeface="Candara" panose="020E0502030303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0" lvl="0" indent="-6985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-US" sz="1400" dirty="0">
              <a:solidFill>
                <a:srgbClr val="444444"/>
              </a:solidFill>
              <a:highlight>
                <a:srgbClr val="FFFFFF"/>
              </a:highlight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None/>
            </a:pP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None/>
            </a:pPr>
            <a:endParaRPr sz="1400" b="1" dirty="0">
              <a:solidFill>
                <a:schemeClr val="dk1"/>
              </a:solidFill>
              <a:highlight>
                <a:srgbClr val="FFFFFF"/>
              </a:highlight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 marL="0" lvl="0" indent="-6985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b="1" dirty="0">
                <a:solidFill>
                  <a:schemeClr val="dk1"/>
                </a:solidFill>
                <a:highlight>
                  <a:srgbClr val="FFFFFF"/>
                </a:highlight>
                <a:latin typeface="Candara" panose="020E0502030303020204" pitchFamily="34" charset="0"/>
                <a:ea typeface="Arial"/>
                <a:cs typeface="Arial"/>
                <a:sym typeface="Arial"/>
              </a:rPr>
              <a:t>Viqui Dill</a:t>
            </a:r>
            <a:endParaRPr sz="3200" dirty="0">
              <a:latin typeface="Candara" panose="020E0502030303020204" pitchFamily="34" charset="0"/>
            </a:endParaRP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9" y="1925785"/>
            <a:ext cx="1358600" cy="13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1880225" y="1874960"/>
            <a:ext cx="6493200" cy="8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600" i="1" dirty="0">
                <a:solidFill>
                  <a:srgbClr val="444444"/>
                </a:solidFill>
                <a:highlight>
                  <a:srgbClr val="FFFFFF"/>
                </a:highlight>
              </a:rPr>
              <a:t>In recognition of her exemplary patience, dedication, and diplomacy in co-managing the SIG, while simultaneously overseeing the training evaluation program, and porting the web site to a new hosting service.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958602" y="3762700"/>
            <a:ext cx="6789158" cy="6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3478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i="1" dirty="0">
                <a:solidFill>
                  <a:srgbClr val="444444"/>
                </a:solidFill>
                <a:highlight>
                  <a:srgbClr val="FFFFFF"/>
                </a:highlight>
              </a:rPr>
              <a:t>For her superpowers, used in our SIG to lead both Programs and the Web site teams, that she expresses with grace and good humor.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89" y="3762700"/>
            <a:ext cx="1423024" cy="14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32690" y="5333461"/>
            <a:ext cx="5780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Our deepest </a:t>
            </a:r>
            <a:r>
              <a:rPr lang="en-US" sz="1800" dirty="0">
                <a:solidFill>
                  <a:srgbClr val="0070C0"/>
                </a:solidFill>
                <a:latin typeface="Waltograph UI" panose="03080602000000000000" pitchFamily="66" charset="0"/>
                <a:ea typeface="Galdeano"/>
                <a:cs typeface="Galdeano"/>
                <a:sym typeface="Galdeano"/>
              </a:rPr>
              <a:t>thanks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 to Preeti and Viqui for your service </a:t>
            </a:r>
            <a:b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</a:b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to the IDL SIG—and heartiest congratulations on your </a:t>
            </a:r>
            <a:b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</a:b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richly-deserved DSSA awards!</a:t>
            </a:r>
            <a:endParaRPr lang="en-CA" sz="1800" dirty="0">
              <a:solidFill>
                <a:srgbClr val="0070C0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</p:txBody>
      </p:sp>
      <p:sp>
        <p:nvSpPr>
          <p:cNvPr id="10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21</a:t>
            </a:fld>
            <a:endParaRPr lang="en-US" sz="10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1" name="Shape 29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2" name="Shape 29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sym typeface="Galdeano"/>
              </a:rPr>
              <a:t>Walt Disney quote</a:t>
            </a:r>
          </a:p>
        </p:txBody>
      </p:sp>
      <p:pic>
        <p:nvPicPr>
          <p:cNvPr id="1026" name="Picture 2" descr="https://i.kinja-img.com/gawker-media/image/upload/kzelsaedog0otjsyxxz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44" y="1330234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50246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Waltograph" panose="03080602000000000000" pitchFamily="66" charset="0"/>
                <a:sym typeface="Galdeano"/>
              </a:rPr>
              <a:t>Door  and Costume Prizes</a:t>
            </a:r>
          </a:p>
        </p:txBody>
      </p:sp>
      <p:pic>
        <p:nvPicPr>
          <p:cNvPr id="318" name="Shape 3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08288" y="1872230"/>
            <a:ext cx="3634580" cy="363458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325414" y="1176900"/>
            <a:ext cx="80682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Waltograph UI" panose="03080602000000000000" pitchFamily="66" charset="0"/>
              </a:rPr>
              <a:t>Door Prize: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 free STC Webinar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sym typeface="Arial"/>
              </a:rPr>
              <a:t>!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325414" y="5740400"/>
            <a:ext cx="80682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Waltograph UI" panose="03080602000000000000" pitchFamily="66" charset="0"/>
              </a:rPr>
              <a:t>Costume Grand Prize: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a free STC Webinar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sym typeface="Arial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 rot="20576325">
            <a:off x="744583" y="2704011"/>
            <a:ext cx="172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C000"/>
                </a:solidFill>
                <a:latin typeface="Waltograph UI" panose="03080602000000000000" pitchFamily="66" charset="0"/>
              </a:rPr>
              <a:t>Best</a:t>
            </a:r>
            <a:r>
              <a:rPr lang="en-CA" dirty="0">
                <a:solidFill>
                  <a:srgbClr val="FFC000"/>
                </a:solidFill>
              </a:rPr>
              <a:t> </a:t>
            </a:r>
            <a:r>
              <a:rPr lang="en-CA" dirty="0">
                <a:solidFill>
                  <a:srgbClr val="FFC000"/>
                </a:solidFill>
                <a:latin typeface="Waltograph UI" panose="03080602000000000000" pitchFamily="66" charset="0"/>
              </a:rPr>
              <a:t>Hat!</a:t>
            </a:r>
          </a:p>
        </p:txBody>
      </p:sp>
      <p:sp>
        <p:nvSpPr>
          <p:cNvPr id="10" name="TextBox 9"/>
          <p:cNvSpPr txBox="1"/>
          <p:nvPr/>
        </p:nvSpPr>
        <p:spPr>
          <a:xfrm rot="21158479">
            <a:off x="4067066" y="3814521"/>
            <a:ext cx="172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B0F0"/>
                </a:solidFill>
                <a:latin typeface="Waltograph" panose="03080602000000000000" pitchFamily="66" charset="0"/>
              </a:rPr>
              <a:t>Best </a:t>
            </a:r>
            <a:br>
              <a:rPr lang="en-CA" sz="2400" dirty="0">
                <a:solidFill>
                  <a:srgbClr val="00B0F0"/>
                </a:solidFill>
                <a:latin typeface="Waltograph" panose="03080602000000000000" pitchFamily="66" charset="0"/>
              </a:rPr>
            </a:br>
            <a:r>
              <a:rPr lang="en-CA" sz="2400" dirty="0">
                <a:solidFill>
                  <a:srgbClr val="00B0F0"/>
                </a:solidFill>
                <a:latin typeface="Waltograph" panose="03080602000000000000" pitchFamily="66" charset="0"/>
              </a:rPr>
              <a:t>Accessory!</a:t>
            </a:r>
          </a:p>
        </p:txBody>
      </p:sp>
      <p:sp>
        <p:nvSpPr>
          <p:cNvPr id="11" name="TextBox 10"/>
          <p:cNvSpPr txBox="1"/>
          <p:nvPr/>
        </p:nvSpPr>
        <p:spPr>
          <a:xfrm rot="1159621">
            <a:off x="661850" y="4221462"/>
            <a:ext cx="172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7030A0"/>
                </a:solidFill>
                <a:latin typeface="Waltograph" panose="03080602000000000000" pitchFamily="66" charset="0"/>
              </a:rPr>
              <a:t>Best Ears!</a:t>
            </a:r>
          </a:p>
        </p:txBody>
      </p:sp>
      <p:sp>
        <p:nvSpPr>
          <p:cNvPr id="12" name="TextBox 11"/>
          <p:cNvSpPr txBox="1"/>
          <p:nvPr/>
        </p:nvSpPr>
        <p:spPr>
          <a:xfrm rot="1037427">
            <a:off x="6662538" y="2377778"/>
            <a:ext cx="172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  <a:latin typeface="Waltograph" panose="03080602000000000000" pitchFamily="66" charset="0"/>
              </a:rPr>
              <a:t>Best T-Shirt!</a:t>
            </a:r>
          </a:p>
        </p:txBody>
      </p:sp>
      <p:sp>
        <p:nvSpPr>
          <p:cNvPr id="13" name="TextBox 12"/>
          <p:cNvSpPr txBox="1"/>
          <p:nvPr/>
        </p:nvSpPr>
        <p:spPr>
          <a:xfrm rot="21210590">
            <a:off x="6872135" y="4693334"/>
            <a:ext cx="172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2">
                    <a:lumMod val="60000"/>
                    <a:lumOff val="40000"/>
                  </a:schemeClr>
                </a:solidFill>
                <a:latin typeface="Waltograph UI" panose="03080602000000000000" pitchFamily="66" charset="0"/>
              </a:rPr>
              <a:t>Best Jewelry!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sym typeface="Galdeano"/>
              </a:rPr>
              <a:t>Wrap Up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646625" y="1326763"/>
            <a:ext cx="806823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Waltograph UI" panose="03080602000000000000" pitchFamily="66" charset="0"/>
                <a:sym typeface="Arial"/>
              </a:rPr>
              <a:t>Any final comments? 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618564" y="5837525"/>
            <a:ext cx="806823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rgbClr val="FF0000"/>
                </a:solidFill>
                <a:latin typeface="Waltograph UI" panose="03080602000000000000" pitchFamily="66" charset="0"/>
                <a:sym typeface="Arial"/>
              </a:rPr>
              <a:t>Thank you and goodbye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398991"/>
            <a:ext cx="3117688" cy="24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682" y="1954156"/>
            <a:ext cx="2160119" cy="329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0432" y="1984915"/>
            <a:ext cx="2036745" cy="286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6778" y="4516907"/>
            <a:ext cx="1729945" cy="115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497" y="4516907"/>
            <a:ext cx="1364711" cy="11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520" y="1283623"/>
            <a:ext cx="1009524" cy="109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0000" y="1283623"/>
            <a:ext cx="1383956" cy="915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Introductions</a:t>
            </a:r>
          </a:p>
        </p:txBody>
      </p:sp>
      <p:sp>
        <p:nvSpPr>
          <p:cNvPr id="119" name="Shape 119"/>
          <p:cNvSpPr/>
          <p:nvPr/>
        </p:nvSpPr>
        <p:spPr>
          <a:xfrm>
            <a:off x="435352" y="1329391"/>
            <a:ext cx="810819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We all have superpowers!  …What’s yours?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(‘round the table introductions – where </a:t>
            </a:r>
            <a:r>
              <a:rPr lang="en-US" sz="1800" dirty="0" err="1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y’all</a:t>
            </a:r>
            <a:r>
              <a:rPr lang="en-US" sz="18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 from?)</a:t>
            </a: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6325" y="1944233"/>
            <a:ext cx="4286250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3</a:t>
            </a:fld>
            <a:endParaRPr lang="en-US" sz="10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0" name="Shape 29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1" name="Shape 29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418942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Introductions</a:t>
            </a:r>
          </a:p>
        </p:txBody>
      </p:sp>
      <p:sp>
        <p:nvSpPr>
          <p:cNvPr id="119" name="Shape 119"/>
          <p:cNvSpPr/>
          <p:nvPr/>
        </p:nvSpPr>
        <p:spPr>
          <a:xfrm>
            <a:off x="-1280160" y="924254"/>
            <a:ext cx="810819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Your elected officers</a:t>
            </a:r>
            <a:br>
              <a:rPr lang="en-US" sz="28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</a:b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lvl="0" algn="ctr">
              <a:buSzPct val="25000"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lvl="0" algn="ctr">
              <a:buSzPct val="25000"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lvl="0" algn="ctr">
              <a:buSzPct val="25000"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lvl="0" algn="ctr"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Robert Hershenow </a:t>
            </a:r>
            <a:r>
              <a:rPr lang="en-US" sz="16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and </a:t>
            </a: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Mellissa </a:t>
            </a:r>
            <a:r>
              <a:rPr lang="en-US" sz="2400" b="1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Ruryk</a:t>
            </a: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</a:p>
          <a:p>
            <a:pPr lvl="0" algn="ctr">
              <a:buSzPct val="25000"/>
            </a:pPr>
            <a:r>
              <a:rPr lang="en-US" sz="28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  <a:sym typeface="Galdeano"/>
              </a:rPr>
              <a:t>So long… and thanks for all the fish!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800" b="0" i="0" u="none" strike="noStrike" cap="none" dirty="0">
              <a:solidFill>
                <a:srgbClr val="1C649F"/>
              </a:solidFill>
              <a:latin typeface="Candara" panose="020E0502030303020204" pitchFamily="34" charset="0"/>
              <a:ea typeface="Galdeano"/>
              <a:cs typeface="Galdeano"/>
              <a:sym typeface="Galdea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20" y="1505158"/>
            <a:ext cx="1235296" cy="1626974"/>
          </a:xfrm>
          <a:prstGeom prst="rect">
            <a:avLst/>
          </a:prstGeom>
        </p:spPr>
      </p:pic>
      <p:sp>
        <p:nvSpPr>
          <p:cNvPr id="3" name="AutoShape 2" descr="RHershe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RHershen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" y="1502530"/>
            <a:ext cx="1281214" cy="1632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423" y="4385842"/>
            <a:ext cx="1291046" cy="1291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295" y="5683310"/>
            <a:ext cx="316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25000"/>
            </a:pPr>
            <a:r>
              <a:rPr lang="en-CA" sz="18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</a:rPr>
              <a:t>Treasurer: </a:t>
            </a:r>
            <a:r>
              <a:rPr lang="en-CA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James Bousquet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11816" y="2548993"/>
            <a:ext cx="4113627" cy="2885505"/>
            <a:chOff x="22806" y="3950678"/>
            <a:chExt cx="4113627" cy="2885505"/>
          </a:xfrm>
        </p:grpSpPr>
        <p:sp>
          <p:nvSpPr>
            <p:cNvPr id="14" name="TextBox 13"/>
            <p:cNvSpPr txBox="1"/>
            <p:nvPr/>
          </p:nvSpPr>
          <p:spPr>
            <a:xfrm>
              <a:off x="22806" y="5266523"/>
              <a:ext cx="41136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SzPct val="25000"/>
              </a:pPr>
              <a: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  <a:t>Secretary: </a:t>
              </a:r>
              <a:r>
                <a:rPr lang="en-CA" sz="2400" b="1" dirty="0">
                  <a:solidFill>
                    <a:schemeClr val="dk1"/>
                  </a:solidFill>
                  <a:latin typeface="Galdeano"/>
                  <a:ea typeface="Galdeano"/>
                  <a:cs typeface="Galdeano"/>
                  <a:sym typeface="Galdeano"/>
                </a:rPr>
                <a:t>Lori Meyer</a:t>
              </a:r>
              <a: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  <a:t/>
              </a:r>
              <a:b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</a:br>
              <a: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  <a:t>Lori is one of our incoming co-managers </a:t>
              </a:r>
              <a:b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</a:br>
              <a: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  <a:t>(along with </a:t>
              </a:r>
              <a:r>
                <a:rPr lang="en-CA" sz="1800" dirty="0" err="1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  <a:t>Viqui</a:t>
              </a:r>
              <a: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  <a:t> Dill), </a:t>
              </a:r>
              <a:b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</a:br>
              <a:r>
                <a:rPr lang="en-CA" sz="1800" dirty="0">
                  <a:solidFill>
                    <a:srgbClr val="1C649F"/>
                  </a:solidFill>
                  <a:latin typeface="Candara" panose="020E0502030303020204" pitchFamily="34" charset="0"/>
                  <a:ea typeface="Galdeano"/>
                  <a:cs typeface="Galdeano"/>
                </a:rPr>
                <a:t>so we need to replace her!</a:t>
              </a:r>
              <a:endParaRPr lang="en-US" sz="1800" dirty="0">
                <a:latin typeface="Candara" panose="020E0502030303020204" pitchFamily="34" charset="0"/>
              </a:endParaRPr>
            </a:p>
            <a:p>
              <a:pPr algn="ctr">
                <a:buSzPct val="25000"/>
              </a:pPr>
              <a:endParaRPr lang="en-CA" sz="1800" dirty="0">
                <a:solidFill>
                  <a:srgbClr val="1C649F"/>
                </a:solidFill>
                <a:latin typeface="Candara" panose="020E0502030303020204" pitchFamily="34" charset="0"/>
                <a:ea typeface="Galdeano"/>
                <a:cs typeface="Galdeano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33282" t="7790" r="29894" b="58352"/>
            <a:stretch/>
          </p:blipFill>
          <p:spPr>
            <a:xfrm>
              <a:off x="2054133" y="3950678"/>
              <a:ext cx="1073331" cy="1315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23563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Treasurer’s Report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91" y="1201607"/>
            <a:ext cx="1499016" cy="2036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-78266" y="3295255"/>
            <a:ext cx="2928145" cy="49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James Bousquet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368" y="1201607"/>
            <a:ext cx="4514286" cy="48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7200" y="3843894"/>
            <a:ext cx="2276856" cy="162046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95288" marR="0" lvl="0" indent="-15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Treasurer’s Report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4491" y="1201607"/>
            <a:ext cx="1499016" cy="2036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0480" y="3295255"/>
            <a:ext cx="3093720" cy="49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James Bousquet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3894"/>
            <a:ext cx="2276856" cy="1620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527" y="1164185"/>
            <a:ext cx="4219048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117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SIG Committee Highlights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74650" y="1430297"/>
            <a:ext cx="4781965" cy="4997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indent="-342900">
              <a:spcBef>
                <a:spcPts val="0"/>
              </a:spcBef>
              <a:buClr>
                <a:srgbClr val="7F7F7F"/>
              </a:buClr>
            </a:pPr>
            <a:r>
              <a:rPr lang="en-US" dirty="0">
                <a:solidFill>
                  <a:srgbClr val="7F7F7F"/>
                </a:solidFill>
                <a:latin typeface="Candara" panose="020E0502030303020204" pitchFamily="34" charset="0"/>
              </a:rPr>
              <a:t>Finance</a:t>
            </a: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Candara" panose="020E0502030303020204" pitchFamily="34" charset="0"/>
                <a:sym typeface="Galdeano"/>
              </a:rPr>
              <a:t>Membership</a:t>
            </a:r>
          </a:p>
          <a:p>
            <a:pPr marL="914400" lvl="0" indent="-342900">
              <a:buClr>
                <a:srgbClr val="7F7F7F"/>
              </a:buClr>
            </a:pPr>
            <a:r>
              <a:rPr lang="en-US" dirty="0">
                <a:solidFill>
                  <a:srgbClr val="7F7F7F"/>
                </a:solidFill>
                <a:latin typeface="Candara" panose="020E0502030303020204" pitchFamily="34" charset="0"/>
              </a:rPr>
              <a:t>Publicity</a:t>
            </a:r>
          </a:p>
          <a:p>
            <a:pPr marL="914400" indent="-342900">
              <a:buClr>
                <a:srgbClr val="7F7F7F"/>
              </a:buClr>
            </a:pPr>
            <a:r>
              <a:rPr lang="en-US" dirty="0">
                <a:solidFill>
                  <a:srgbClr val="7F7F7F"/>
                </a:solidFill>
                <a:latin typeface="Candara" panose="020E0502030303020204" pitchFamily="34" charset="0"/>
              </a:rPr>
              <a:t>Surveys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Candara" panose="020E0502030303020204" pitchFamily="34" charset="0"/>
                <a:sym typeface="Galdeano"/>
              </a:rPr>
              <a:t>Social Media</a:t>
            </a:r>
          </a:p>
          <a:p>
            <a:pPr marL="914400" lvl="0" indent="-342900">
              <a:buClr>
                <a:srgbClr val="7F7F7F"/>
              </a:buClr>
            </a:pPr>
            <a:r>
              <a:rPr lang="en-US" dirty="0">
                <a:solidFill>
                  <a:srgbClr val="7F7F7F"/>
                </a:solidFill>
                <a:latin typeface="Candara" panose="020E0502030303020204" pitchFamily="34" charset="0"/>
              </a:rPr>
              <a:t>Student Outreach</a:t>
            </a:r>
          </a:p>
          <a:p>
            <a:pPr marL="914400" indent="-342900">
              <a:buClr>
                <a:srgbClr val="7F7F7F"/>
              </a:buClr>
            </a:pPr>
            <a:r>
              <a:rPr lang="en-US" dirty="0">
                <a:solidFill>
                  <a:srgbClr val="7F7F7F"/>
                </a:solidFill>
                <a:latin typeface="Candara" panose="020E0502030303020204" pitchFamily="34" charset="0"/>
              </a:rPr>
              <a:t>Programs</a:t>
            </a:r>
          </a:p>
          <a:p>
            <a:pPr marL="914400" indent="-342900">
              <a:buClr>
                <a:srgbClr val="7F7F7F"/>
              </a:buClr>
            </a:pPr>
            <a:r>
              <a:rPr lang="en-US" dirty="0">
                <a:solidFill>
                  <a:srgbClr val="7F7F7F"/>
                </a:solidFill>
                <a:latin typeface="Candara" panose="020E0502030303020204" pitchFamily="34" charset="0"/>
              </a:rPr>
              <a:t>Website</a:t>
            </a:r>
          </a:p>
          <a:p>
            <a:pPr marL="914400" indent="-342900">
              <a:buClr>
                <a:srgbClr val="7F7F7F"/>
              </a:buClr>
            </a:pPr>
            <a:r>
              <a:rPr lang="en-US" dirty="0">
                <a:solidFill>
                  <a:srgbClr val="7F7F7F"/>
                </a:solidFill>
                <a:latin typeface="Candara" panose="020E0502030303020204" pitchFamily="34" charset="0"/>
              </a:rPr>
              <a:t>Newsletter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Candara" panose="020E0502030303020204" pitchFamily="34" charset="0"/>
                <a:sym typeface="Galdeano"/>
              </a:rPr>
              <a:t>Training Evaluations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Candara" panose="020E0502030303020204" pitchFamily="34" charset="0"/>
                <a:sym typeface="Galdeano"/>
              </a:rPr>
              <a:t>Mentoring</a:t>
            </a:r>
          </a:p>
        </p:txBody>
      </p:sp>
      <p:sp>
        <p:nvSpPr>
          <p:cNvPr id="175" name="Shape 175"/>
          <p:cNvSpPr txBox="1"/>
          <p:nvPr/>
        </p:nvSpPr>
        <p:spPr>
          <a:xfrm rot="-816390">
            <a:off x="396167" y="4637467"/>
            <a:ext cx="543207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dirty="0">
                <a:solidFill>
                  <a:srgbClr val="1C649F"/>
                </a:solidFill>
                <a:latin typeface="Arial"/>
                <a:ea typeface="Arial"/>
                <a:cs typeface="Arial"/>
                <a:sym typeface="Arial"/>
              </a:rPr>
              <a:t>11 committees =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6616" y="183657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61290" y="2009863"/>
            <a:ext cx="8229600" cy="43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lvl="0" indent="0">
              <a:buSzPct val="95000"/>
              <a:buNone/>
            </a:pPr>
            <a:r>
              <a:rPr lang="en-US" dirty="0">
                <a:latin typeface="Candara" panose="020E0502030303020204" pitchFamily="34" charset="0"/>
              </a:rPr>
              <a:t>http://www.stcidlsig.org/newsletter-blog/</a:t>
            </a:r>
            <a:endParaRPr lang="en-US" dirty="0">
              <a:latin typeface="Candara" panose="020E0502030303020204" pitchFamily="34" charset="0"/>
              <a:hlinkClick r:id="rId3"/>
            </a:endParaRPr>
          </a:p>
          <a:p>
            <a:pPr marL="11430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ldeano"/>
              <a:buNone/>
            </a:pPr>
            <a:endParaRPr dirty="0"/>
          </a:p>
          <a:p>
            <a:pPr marL="457200" indent="-342900">
              <a:buSzPct val="95000"/>
            </a:pPr>
            <a:r>
              <a:rPr lang="en-US" dirty="0">
                <a:latin typeface="Candara" panose="020E0502030303020204" pitchFamily="34" charset="0"/>
              </a:rPr>
              <a:t>Crista started by Googling “</a:t>
            </a:r>
            <a:r>
              <a:rPr lang="en-US" dirty="0" err="1">
                <a:latin typeface="Candara" panose="020E0502030303020204" pitchFamily="34" charset="0"/>
              </a:rPr>
              <a:t>wordpress</a:t>
            </a:r>
            <a:r>
              <a:rPr lang="en-US" dirty="0">
                <a:latin typeface="Candara" panose="020E0502030303020204" pitchFamily="34" charset="0"/>
              </a:rPr>
              <a:t>”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and “html” – now look at her (what a star!)</a:t>
            </a:r>
          </a:p>
          <a:p>
            <a:pPr marL="457200" indent="-342900">
              <a:buSzPct val="95000"/>
            </a:pPr>
            <a:r>
              <a:rPr lang="en-US" dirty="0">
                <a:latin typeface="Candara" panose="020E0502030303020204" pitchFamily="34" charset="0"/>
              </a:rPr>
              <a:t>New this year: Member blogs.</a:t>
            </a:r>
          </a:p>
          <a:p>
            <a:pPr marL="457200" indent="-342900">
              <a:buSzPct val="95000"/>
            </a:pPr>
            <a:r>
              <a:rPr lang="en-US" dirty="0">
                <a:latin typeface="Candara" panose="020E0502030303020204" pitchFamily="34" charset="0"/>
              </a:rPr>
              <a:t>Next issue due out June 2016 - copy deadline is Tuesday June 7.</a:t>
            </a:r>
          </a:p>
          <a:p>
            <a:pPr marL="457200" indent="-342900">
              <a:buSzPct val="95000"/>
            </a:pPr>
            <a:r>
              <a:rPr lang="en-US" dirty="0">
                <a:latin typeface="Candara" panose="020E0502030303020204" pitchFamily="34" charset="0"/>
              </a:rPr>
              <a:t>Why not write a review of a Summit experience? Be a published author!</a:t>
            </a:r>
          </a:p>
          <a:p>
            <a:pPr marL="457200" indent="-342900">
              <a:buSzPct val="95000"/>
            </a:pPr>
            <a:r>
              <a:rPr lang="en-US" dirty="0">
                <a:latin typeface="Candara" panose="020E0502030303020204" pitchFamily="34" charset="0"/>
              </a:rPr>
              <a:t>Send your submissions to </a:t>
            </a:r>
            <a:r>
              <a:rPr lang="en-GB" dirty="0">
                <a:latin typeface="Candara" panose="020E0502030303020204" pitchFamily="34" charset="0"/>
              </a:rPr>
              <a:t>newsletter@stcidlsig.org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sym typeface="Galdeano"/>
              </a:rPr>
              <a:t>Newsletter</a:t>
            </a:r>
            <a:endParaRPr lang="en-US" sz="2300" b="0" i="0" u="none" strike="noStrike" cap="none" dirty="0">
              <a:solidFill>
                <a:schemeClr val="lt1"/>
              </a:solidFill>
              <a:latin typeface="Waltograph UI" panose="03080602000000000000" pitchFamily="66" charset="0"/>
              <a:sym typeface="Galdeano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4062" y="1120465"/>
            <a:ext cx="2633699" cy="19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68832" y="3065185"/>
            <a:ext cx="2686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Crista Mohammed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1124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437312"/>
            <a:ext cx="2133599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May 2016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2808288" y="6437312"/>
            <a:ext cx="3744912" cy="28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Meeting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435725"/>
            <a:ext cx="21335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489450" y="-9525"/>
            <a:ext cx="4654549" cy="925513"/>
          </a:xfrm>
          <a:prstGeom prst="rect">
            <a:avLst/>
          </a:prstGeom>
          <a:solidFill>
            <a:srgbClr val="0070C0">
              <a:alpha val="7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975" marR="0" lvl="0" indent="-31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Waltograph UI" panose="03080602000000000000" pitchFamily="66" charset="0"/>
                <a:ea typeface="Arial"/>
                <a:cs typeface="Arial"/>
                <a:sym typeface="Arial"/>
              </a:rPr>
              <a:t>Membership Committee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09147" y="2040564"/>
            <a:ext cx="6316028" cy="35778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Member spotlights in newsletter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Sends regular New member welcome </a:t>
            </a:r>
            <a:b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</a:b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emails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Follows up with members who did not</a:t>
            </a:r>
            <a:b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</a:b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renew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Canvasses members to apply for </a:t>
            </a:r>
            <a:b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</a:b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Associate Fellowship and </a:t>
            </a:r>
            <a:b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</a:b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Fellowship grades</a:t>
            </a:r>
          </a:p>
          <a:p>
            <a:pPr marL="9144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ldeano"/>
              <a:buChar char="•"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Candara" panose="020E0502030303020204" pitchFamily="34" charset="0"/>
                <a:sym typeface="Galdeano"/>
              </a:rPr>
              <a:t>Tweets and publicizes upcoming events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374650" y="1394233"/>
            <a:ext cx="75380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rgbClr val="0070C0"/>
                </a:solidFill>
                <a:latin typeface="Waltograph UI" panose="03080602000000000000" pitchFamily="66" charset="0"/>
                <a:ea typeface="Galdeano"/>
                <a:cs typeface="Galdeano"/>
                <a:sym typeface="Galdeano"/>
              </a:rPr>
              <a:t>Bringing Members Together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8156" y="1136621"/>
            <a:ext cx="1610100" cy="21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1075" y="4018102"/>
            <a:ext cx="1731900" cy="22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7636639" y="4225202"/>
            <a:ext cx="372900" cy="127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500" b="1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55" name="Shape 155"/>
          <p:cNvSpPr/>
          <p:nvPr/>
        </p:nvSpPr>
        <p:spPr>
          <a:xfrm>
            <a:off x="6629075" y="6064946"/>
            <a:ext cx="2415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</a:rPr>
              <a:t>2017/18:  vacant</a:t>
            </a:r>
          </a:p>
        </p:txBody>
      </p:sp>
      <p:sp>
        <p:nvSpPr>
          <p:cNvPr id="152" name="Shape 152"/>
          <p:cNvSpPr/>
          <p:nvPr/>
        </p:nvSpPr>
        <p:spPr>
          <a:xfrm>
            <a:off x="5410200" y="3247110"/>
            <a:ext cx="3855720" cy="1370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algn="ctr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2015/16:</a:t>
            </a:r>
            <a:b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2400" b="1" dirty="0">
                <a:solidFill>
                  <a:schemeClr val="dk1"/>
                </a:solidFill>
                <a:latin typeface="Galdeano"/>
                <a:ea typeface="Galdeano"/>
                <a:cs typeface="Galdeano"/>
              </a:rPr>
              <a:t>Lori Meyer, STC Fellow</a:t>
            </a:r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131&quot;&gt;&lt;object type=&quot;3&quot; unique_id=&quot;10132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133&quot;&gt;&lt;property id=&quot;20148&quot; value=&quot;5&quot;/&gt;&lt;property id=&quot;20300&quot; value=&quot;Slide 2 - &amp;quot;Business Meeting     18 May 2016&amp;quot;&quot;/&gt;&lt;property id=&quot;20307&quot; value=&quot;257&quot;/&gt;&lt;/object&gt;&lt;object type=&quot;3&quot; unique_id=&quot;10134&quot;&gt;&lt;property id=&quot;20148&quot; value=&quot;5&quot;/&gt;&lt;property id=&quot;20300&quot; value=&quot;Slide 3 - &amp;quot;Introductions&amp;quot;&quot;/&gt;&lt;property id=&quot;20307&quot; value=&quot;258&quot;/&gt;&lt;/object&gt;&lt;object type=&quot;3&quot; unique_id=&quot;10135&quot;&gt;&lt;property id=&quot;20148&quot; value=&quot;5&quot;/&gt;&lt;property id=&quot;20300&quot; value=&quot;Slide 4 - &amp;quot;Introductions&amp;quot;&quot;/&gt;&lt;property id=&quot;20307&quot; value=&quot;278&quot;/&gt;&lt;/object&gt;&lt;object type=&quot;3&quot; unique_id=&quot;10136&quot;&gt;&lt;property id=&quot;20148&quot; value=&quot;5&quot;/&gt;&lt;property id=&quot;20300&quot; value=&quot;Slide 5 - &amp;quot;Treasurer’s Report&amp;quot;&quot;/&gt;&lt;property id=&quot;20307&quot; value=&quot;259&quot;/&gt;&lt;/object&gt;&lt;object type=&quot;3&quot; unique_id=&quot;10137&quot;&gt;&lt;property id=&quot;20148&quot; value=&quot;5&quot;/&gt;&lt;property id=&quot;20300&quot; value=&quot;Slide 6 - &amp;quot;Treasurer’s Report&amp;quot;&quot;/&gt;&lt;property id=&quot;20307&quot; value=&quot;279&quot;/&gt;&lt;/object&gt;&lt;object type=&quot;3&quot; unique_id=&quot;10138&quot;&gt;&lt;property id=&quot;20148&quot; value=&quot;5&quot;/&gt;&lt;property id=&quot;20300&quot; value=&quot;Slide 7 - &amp;quot;SIG Committee Highlights&amp;quot;&quot;/&gt;&lt;property id=&quot;20307&quot; value=&quot;263&quot;/&gt;&lt;/object&gt;&lt;object type=&quot;3&quot; unique_id=&quot;10139&quot;&gt;&lt;property id=&quot;20148&quot; value=&quot;5&quot;/&gt;&lt;property id=&quot;20300&quot; value=&quot;Slide 8 - &amp;quot;Newsletter&amp;quot;&quot;/&gt;&lt;property id=&quot;20307&quot; value=&quot;281&quot;/&gt;&lt;/object&gt;&lt;object type=&quot;3&quot; unique_id=&quot;10140&quot;&gt;&lt;property id=&quot;20148&quot; value=&quot;5&quot;/&gt;&lt;property id=&quot;20300&quot; value=&quot;Slide 9 - &amp;quot;Membership Committee&amp;quot;&quot;/&gt;&lt;property id=&quot;20307&quot; value=&quot;261&quot;/&gt;&lt;/object&gt;&lt;object type=&quot;3&quot; unique_id=&quot;10141&quot;&gt;&lt;property id=&quot;20148&quot; value=&quot;5&quot;/&gt;&lt;property id=&quot;20300&quot; value=&quot;Slide 10 - &amp;quot;Membership Statistics&amp;quot;&quot;/&gt;&lt;property id=&quot;20307&quot; value=&quot;262&quot;/&gt;&lt;/object&gt;&lt;object type=&quot;3&quot; unique_id=&quot;10142&quot;&gt;&lt;property id=&quot;20148&quot; value=&quot;5&quot;/&gt;&lt;property id=&quot;20300&quot; value=&quot;Slide 11 - &amp;quot;Survey and Social Media Committees&amp;quot;&quot;/&gt;&lt;property id=&quot;20307&quot; value=&quot;264&quot;/&gt;&lt;/object&gt;&lt;object type=&quot;3&quot; unique_id=&quot;10143&quot;&gt;&lt;property id=&quot;20148&quot; value=&quot;5&quot;/&gt;&lt;property id=&quot;20300&quot; value=&quot;Slide 12 - &amp;quot;Social Media &amp;amp; Publicity&amp;quot;&quot;/&gt;&lt;property id=&quot;20307&quot; value=&quot;265&quot;/&gt;&lt;/object&gt;&lt;object type=&quot;3&quot; unique_id=&quot;10144&quot;&gt;&lt;property id=&quot;20148&quot; value=&quot;5&quot;/&gt;&lt;property id=&quot;20300&quot; value=&quot;Slide 13 - &amp;quot;Publicity&amp;quot;&quot;/&gt;&lt;property id=&quot;20307&quot; value=&quot;266&quot;/&gt;&lt;/object&gt;&lt;object type=&quot;3&quot; unique_id=&quot;10145&quot;&gt;&lt;property id=&quot;20148&quot; value=&quot;5&quot;/&gt;&lt;property id=&quot;20300&quot; value=&quot;Slide 14 - &amp;quot;Student Outreach  Writing Competition&amp;quot;&quot;/&gt;&lt;property id=&quot;20307&quot; value=&quot;267&quot;/&gt;&lt;/object&gt;&lt;object type=&quot;3&quot; unique_id=&quot;10146&quot;&gt;&lt;property id=&quot;20148&quot; value=&quot;5&quot;/&gt;&lt;property id=&quot;20300&quot; value=&quot;Slide 15 - &amp;quot;Programs, Web Site&amp;quot;&quot;/&gt;&lt;property id=&quot;20307&quot; value=&quot;268&quot;/&gt;&lt;/object&gt;&lt;object type=&quot;3&quot; unique_id=&quot;10147&quot;&gt;&lt;property id=&quot;20148&quot; value=&quot;5&quot;/&gt;&lt;property id=&quot;20300&quot; value=&quot;Slide 16 - &amp;quot;Recent Programs&amp;quot;&quot;/&gt;&lt;property id=&quot;20307&quot; value=&quot;269&quot;/&gt;&lt;/object&gt;&lt;object type=&quot;3&quot; unique_id=&quot;10148&quot;&gt;&lt;property id=&quot;20148&quot; value=&quot;5&quot;/&gt;&lt;property id=&quot;20300&quot; value=&quot;Slide 17 - &amp;quot;Programs&amp;quot;&quot;/&gt;&lt;property id=&quot;20307&quot; value=&quot;270&quot;/&gt;&lt;/object&gt;&lt;object type=&quot;3&quot; unique_id=&quot;10149&quot;&gt;&lt;property id=&quot;20148&quot; value=&quot;5&quot;/&gt;&lt;property id=&quot;20300&quot; value=&quot;Slide 18 - &amp;quot;Website&amp;quot;&quot;/&gt;&lt;property id=&quot;20307&quot; value=&quot;271&quot;/&gt;&lt;/object&gt;&lt;object type=&quot;3&quot; unique_id=&quot;10150&quot;&gt;&lt;property id=&quot;20148&quot; value=&quot;5&quot;/&gt;&lt;property id=&quot;20300&quot; value=&quot;Slide 19 - &amp;quot;Mentoring&amp;quot;&quot;/&gt;&lt;property id=&quot;20307&quot; value=&quot;280&quot;/&gt;&lt;/object&gt;&lt;object type=&quot;3&quot; unique_id=&quot;10151&quot;&gt;&lt;property id=&quot;20148&quot; value=&quot;5&quot;/&gt;&lt;property id=&quot;20300&quot; value=&quot;Slide 20 - &amp;quot;Volunteer Needs&amp;quot;&quot;/&gt;&lt;property id=&quot;20307&quot; value=&quot;273&quot;/&gt;&lt;/object&gt;&lt;object type=&quot;3&quot; unique_id=&quot;10152&quot;&gt;&lt;property id=&quot;20148&quot; value=&quot;5&quot;/&gt;&lt;property id=&quot;20300&quot; value=&quot;Slide 21 - &amp;quot;DSSA Winners&amp;quot;&quot;/&gt;&lt;property id=&quot;20307&quot; value=&quot;274&quot;/&gt;&lt;/object&gt;&lt;object type=&quot;3&quot; unique_id=&quot;10153&quot;&gt;&lt;property id=&quot;20148&quot; value=&quot;5&quot;/&gt;&lt;property id=&quot;20300&quot; value=&quot;Slide 22 - &amp;quot;Walt Disney quote&amp;quot;&quot;/&gt;&lt;property id=&quot;20307&quot; value=&quot;277&quot;/&gt;&lt;/object&gt;&lt;object type=&quot;3&quot; unique_id=&quot;10154&quot;&gt;&lt;property id=&quot;20148&quot; value=&quot;5&quot;/&gt;&lt;property id=&quot;20300&quot; value=&quot;Slide 23 - &amp;quot;Door  and Costume Prizes&amp;quot;&quot;/&gt;&lt;property id=&quot;20307&quot; value=&quot;275&quot;/&gt;&lt;/object&gt;&lt;object type=&quot;3&quot; unique_id=&quot;10155&quot;&gt;&lt;property id=&quot;20148&quot; value=&quot;5&quot;/&gt;&lt;property id=&quot;20300&quot; value=&quot;Slide 24 - &amp;quot;Wrap Up&amp;quot;&quot;/&gt;&lt;property id=&quot;20307&quot; value=&quot;276&quot;/&gt;&lt;/object&gt;&lt;/object&gt;&lt;object type=&quot;8&quot; unique_id=&quot;1018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C_Template">
  <a:themeElements>
    <a:clrScheme name="ST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887</Words>
  <Application>Microsoft Office PowerPoint</Application>
  <PresentationFormat>On-screen Show (4:3)</PresentationFormat>
  <Paragraphs>288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Trebuchet MS</vt:lpstr>
      <vt:lpstr>Galdeano</vt:lpstr>
      <vt:lpstr>Waltograph UI</vt:lpstr>
      <vt:lpstr>Verdana</vt:lpstr>
      <vt:lpstr>Candara</vt:lpstr>
      <vt:lpstr>Waltograph</vt:lpstr>
      <vt:lpstr>STC_Template</vt:lpstr>
      <vt:lpstr>Welcome</vt:lpstr>
      <vt:lpstr>Business Meeting     18 May 2016</vt:lpstr>
      <vt:lpstr>Introductions</vt:lpstr>
      <vt:lpstr>Introductions</vt:lpstr>
      <vt:lpstr>Treasurer’s Report</vt:lpstr>
      <vt:lpstr>Treasurer’s Report</vt:lpstr>
      <vt:lpstr>SIG Committee Highlights</vt:lpstr>
      <vt:lpstr>Newsletter</vt:lpstr>
      <vt:lpstr>Membership Committee</vt:lpstr>
      <vt:lpstr>Membership Statistics</vt:lpstr>
      <vt:lpstr>Survey and Social Media Committees</vt:lpstr>
      <vt:lpstr>Social Media &amp; Publicity</vt:lpstr>
      <vt:lpstr>Publicity</vt:lpstr>
      <vt:lpstr>Student Outreach  Writing Competition</vt:lpstr>
      <vt:lpstr>Programs, Web Site</vt:lpstr>
      <vt:lpstr>Recent Programs</vt:lpstr>
      <vt:lpstr>Programs</vt:lpstr>
      <vt:lpstr>Website</vt:lpstr>
      <vt:lpstr>Mentoring</vt:lpstr>
      <vt:lpstr>Volunteer Needs</vt:lpstr>
      <vt:lpstr>DSSA Winners</vt:lpstr>
      <vt:lpstr>Walt Disney quote</vt:lpstr>
      <vt:lpstr>Door  and Costume Prizes</vt:lpstr>
      <vt:lpstr>Wrap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Mellissa Ruryk</dc:creator>
  <cp:lastModifiedBy>Dill, Viqui</cp:lastModifiedBy>
  <cp:revision>31</cp:revision>
  <cp:lastPrinted>2016-05-12T22:58:46Z</cp:lastPrinted>
  <dcterms:modified xsi:type="dcterms:W3CDTF">2016-05-24T12:03:38Z</dcterms:modified>
</cp:coreProperties>
</file>