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05" r:id="rId1"/>
  </p:sldMasterIdLst>
  <p:notesMasterIdLst>
    <p:notesMasterId r:id="rId39"/>
  </p:notesMasterIdLst>
  <p:handoutMasterIdLst>
    <p:handoutMasterId r:id="rId40"/>
  </p:handoutMasterIdLst>
  <p:sldIdLst>
    <p:sldId id="278" r:id="rId2"/>
    <p:sldId id="258" r:id="rId3"/>
    <p:sldId id="257" r:id="rId4"/>
    <p:sldId id="259" r:id="rId5"/>
    <p:sldId id="301" r:id="rId6"/>
    <p:sldId id="275" r:id="rId7"/>
    <p:sldId id="300" r:id="rId8"/>
    <p:sldId id="297" r:id="rId9"/>
    <p:sldId id="280" r:id="rId10"/>
    <p:sldId id="281" r:id="rId11"/>
    <p:sldId id="264" r:id="rId12"/>
    <p:sldId id="276" r:id="rId13"/>
    <p:sldId id="285" r:id="rId14"/>
    <p:sldId id="265" r:id="rId15"/>
    <p:sldId id="268" r:id="rId16"/>
    <p:sldId id="286" r:id="rId17"/>
    <p:sldId id="287" r:id="rId18"/>
    <p:sldId id="288" r:id="rId19"/>
    <p:sldId id="273" r:id="rId20"/>
    <p:sldId id="277" r:id="rId21"/>
    <p:sldId id="293" r:id="rId22"/>
    <p:sldId id="294" r:id="rId23"/>
    <p:sldId id="295" r:id="rId24"/>
    <p:sldId id="274" r:id="rId25"/>
    <p:sldId id="289" r:id="rId26"/>
    <p:sldId id="298" r:id="rId27"/>
    <p:sldId id="270" r:id="rId28"/>
    <p:sldId id="302" r:id="rId29"/>
    <p:sldId id="290" r:id="rId30"/>
    <p:sldId id="271" r:id="rId31"/>
    <p:sldId id="282" r:id="rId32"/>
    <p:sldId id="292" r:id="rId33"/>
    <p:sldId id="291" r:id="rId34"/>
    <p:sldId id="296" r:id="rId35"/>
    <p:sldId id="284" r:id="rId36"/>
    <p:sldId id="299" r:id="rId37"/>
    <p:sldId id="263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C649F"/>
    <a:srgbClr val="FFFF00"/>
    <a:srgbClr val="B7531B"/>
    <a:srgbClr val="333333"/>
    <a:srgbClr val="FBECE3"/>
    <a:srgbClr val="CA5A1E"/>
    <a:srgbClr val="F5D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2" autoAdjust="0"/>
    <p:restoredTop sz="86369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9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0" d="100"/>
          <a:sy n="60" d="100"/>
        </p:scale>
        <p:origin x="-2478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Relationship Id="rId4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A12670-4DBA-48F3-B455-0449D2BBC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40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620F45-6EDA-4289-B1A2-8DE096B64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69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20F45-6EDA-4289-B1A2-8DE096B64BB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7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244475"/>
          </a:xfrm>
          <a:prstGeom prst="rect">
            <a:avLst/>
          </a:prstGeom>
          <a:solidFill>
            <a:srgbClr val="F5D1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6386513"/>
            <a:ext cx="9144000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752850" y="3600450"/>
            <a:ext cx="0" cy="2786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11" descr="Color_H_hig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538" y="0"/>
            <a:ext cx="450691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52850" y="3600450"/>
            <a:ext cx="5391150" cy="1752600"/>
          </a:xfrm>
          <a:solidFill>
            <a:srgbClr val="F5D1BC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r>
              <a:rPr lang="en-US"/>
              <a:t>Click here to add subtitles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B7531B"/>
          </a:solidFill>
          <a:ln>
            <a:solidFill>
              <a:schemeClr val="tx1"/>
            </a:solidFill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Master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8738"/>
            <a:ext cx="2133600" cy="312737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8738"/>
            <a:ext cx="2895600" cy="312737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2133600" cy="3397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62D5A17-8907-444A-9CC3-420B06B9A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1D945-79A9-4A2F-B2DE-1D9AA6706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-9525"/>
            <a:ext cx="2171700" cy="6135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9525"/>
            <a:ext cx="6362700" cy="6135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775CF-528D-4652-9332-7330C10BF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200" b="0" i="0" baseline="0">
                <a:latin typeface="Tahom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ahoma" charset="0"/>
              </a:defRPr>
            </a:lvl1pPr>
            <a:lvl2pPr>
              <a:defRPr baseline="0">
                <a:latin typeface="Tahoma" charset="0"/>
              </a:defRPr>
            </a:lvl2pPr>
            <a:lvl3pPr>
              <a:defRPr baseline="0">
                <a:latin typeface="Tahoma" charset="0"/>
              </a:defRPr>
            </a:lvl3pPr>
            <a:lvl4pPr>
              <a:defRPr baseline="0">
                <a:latin typeface="Tahoma" charset="0"/>
              </a:defRPr>
            </a:lvl4pPr>
            <a:lvl5pPr>
              <a:defRPr baseline="0">
                <a:latin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200">
                <a:latin typeface="Tahoma" charset="0"/>
                <a:ea typeface="Tahoma" charset="0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May 9,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200">
                <a:latin typeface="Tahoma" charset="0"/>
                <a:ea typeface="Tahoma" charset="0"/>
                <a:cs typeface="Tahoma" charset="0"/>
              </a:defRPr>
            </a:lvl1pPr>
          </a:lstStyle>
          <a:p>
            <a:pPr>
              <a:defRPr/>
            </a:pPr>
            <a:r>
              <a:rPr lang="en-US" dirty="0"/>
              <a:t>STC IDL SIG Business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200">
                <a:latin typeface="Tahoma" charset="0"/>
                <a:ea typeface="Tahoma" charset="0"/>
                <a:cs typeface="Tahoma" charset="0"/>
              </a:defRPr>
            </a:lvl1pPr>
          </a:lstStyle>
          <a:p>
            <a:pPr>
              <a:defRPr/>
            </a:pPr>
            <a:fld id="{F0705E1C-E17E-4967-BB06-DB6C73DA75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7126-57F0-4801-A4B1-D84F31CB8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8400"/>
            <a:ext cx="4038600" cy="495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8400"/>
            <a:ext cx="4038600" cy="495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06B66-CCF3-4012-B392-4E683D208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857CE-0DEF-4656-AA7F-DE83818D3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4D942-E385-4CB1-88AF-27838EF88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20C1-92BA-42B0-8269-31EDAC6D2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BA959-383B-4D2D-AEC8-7E52EB005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FBED2-8AA0-4BB7-ACB9-4E67B7C16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89450" y="-9525"/>
            <a:ext cx="4654550" cy="925513"/>
          </a:xfrm>
          <a:prstGeom prst="rect">
            <a:avLst/>
          </a:prstGeom>
          <a:solidFill>
            <a:srgbClr val="0070C0">
              <a:alpha val="79999"/>
            </a:srgbClr>
          </a:solidFill>
          <a:ln w="317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/>
            </a:r>
            <a:br>
              <a:rPr lang="en-US"/>
            </a:br>
            <a:r>
              <a:rPr lang="en-US"/>
              <a:t>Click here to add title</a:t>
            </a:r>
            <a:br>
              <a:rPr lang="en-US"/>
            </a:b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8400"/>
            <a:ext cx="8229600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here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37313"/>
            <a:ext cx="21336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08288" y="6437313"/>
            <a:ext cx="374491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35725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30A395B-78D1-4DAC-8908-FD3477322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0" y="6386513"/>
            <a:ext cx="9144000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Picture 8" descr="IDLSIG_LogoBanner2009_small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0" y="-13545"/>
            <a:ext cx="4489450" cy="94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/>
  <p:txStyles>
    <p:titleStyle>
      <a:lvl1pPr marL="395288" indent="-3952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marL="395288" indent="-3952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marL="395288" indent="-3952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marL="395288" indent="-3952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marL="395288" indent="-3952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85248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130968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76688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222408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cidlsig.org/idl-sig-2016-membership-survey-result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cidlsig.org/" TargetMode="External"/><Relationship Id="rId4" Type="http://schemas.openxmlformats.org/officeDocument/2006/relationships/hyperlink" Target="mailto:manager@stcidlsig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cidlsig.org/membership/webinars/free-recordings-of-idl-sig-webinars-for-members/" TargetMode="Externa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cidlsig.org/" TargetMode="External"/><Relationship Id="rId3" Type="http://schemas.openxmlformats.org/officeDocument/2006/relationships/hyperlink" Target="http://www.stcidlsig.org/about-idl-sig/volunteer-opportunities/getting-started-with-wordpres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hyperlink" Target="http://www.stcidlsig.org/about-idl-sig/volunteer-opportunitie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722"/>
            <a:ext cx="9144000" cy="4926556"/>
          </a:xfrm>
          <a:prstGeom prst="rect">
            <a:avLst/>
          </a:prstGeom>
        </p:spPr>
      </p:pic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May 9, 2016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STC IDL SIG Business Meeting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>
                <a:latin typeface="Candara" panose="020E0502030303020204" pitchFamily="34" charset="0"/>
              </a:rPr>
              <a:pPr/>
              <a:t>1</a:t>
            </a:fld>
            <a:endParaRPr lang="en-US">
              <a:latin typeface="Candara" panose="020E0502030303020204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-132414" y="1764961"/>
            <a:ext cx="6685614" cy="237403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3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IDL SIG Business Meeting</a:t>
            </a:r>
            <a:br>
              <a:rPr lang="en-US" sz="3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May 9, 2017</a:t>
            </a:r>
          </a:p>
          <a:p>
            <a:pPr marL="0" indent="0" algn="ctr" eaLnBrk="1" hangingPunct="1">
              <a:buNone/>
              <a:defRPr/>
            </a:pPr>
            <a:endParaRPr lang="en-US" sz="36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marL="0" indent="0" algn="ctr" eaLnBrk="1" hangingPunct="1">
              <a:buNone/>
              <a:defRPr/>
            </a:pPr>
            <a:endParaRPr lang="en-US" sz="3600" dirty="0">
              <a:solidFill>
                <a:schemeClr val="bg1"/>
              </a:solidFill>
              <a:ea typeface="Tahoma" charset="0"/>
              <a:cs typeface="Tahoma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3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Summit 2017</a:t>
            </a:r>
            <a:endParaRPr lang="en-US" sz="36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National Harbor, MD</a:t>
            </a:r>
          </a:p>
          <a:p>
            <a:pPr marL="0" indent="0" algn="ctr" eaLnBrk="1" hangingPunct="1">
              <a:buNone/>
              <a:defRPr/>
            </a:pPr>
            <a:r>
              <a:rPr lang="en-US" dirty="0">
                <a:solidFill>
                  <a:schemeClr val="bg1"/>
                </a:solidFill>
                <a:ea typeface="Tahoma" charset="0"/>
                <a:cs typeface="Tahoma" charset="0"/>
              </a:rPr>
              <a:t>#stc17</a:t>
            </a:r>
            <a:endParaRPr lang="en-US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2832"/>
            <a:ext cx="4654550" cy="925513"/>
          </a:xfrm>
        </p:spPr>
        <p:txBody>
          <a:bodyPr/>
          <a:lstStyle/>
          <a:p>
            <a:pPr indent="0" eaLnBrk="1" hangingPunct="1"/>
            <a:r>
              <a:rPr lang="en-US" sz="3600" b="0" dirty="0">
                <a:latin typeface="Tahoma" charset="0"/>
                <a:ea typeface="Tahoma" charset="0"/>
                <a:cs typeface="Tahoma" charset="0"/>
              </a:rPr>
              <a:t>Welcome</a:t>
            </a:r>
            <a:endParaRPr lang="en-US" sz="36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67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Membership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05E1C-E17E-4967-BB06-DB6C73DA753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2005" y="3746603"/>
            <a:ext cx="269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Sara Buchanan, membership manager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8928" y="1335363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membership manager: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8928" y="1840349"/>
            <a:ext cx="5157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Writes member spotlights in newsletter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Sends regular New member welcome emails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Follows up with members who did not renew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Canvasses members to apply for </a:t>
            </a:r>
            <a:b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 Fellow and </a:t>
            </a:r>
            <a:b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Fellow grades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Tweets and publicizes upcoming events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1490727"/>
            <a:ext cx="3039907" cy="20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20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May 9, 2016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-9525"/>
            <a:ext cx="4654550" cy="925513"/>
          </a:xfrm>
        </p:spPr>
        <p:txBody>
          <a:bodyPr/>
          <a:lstStyle/>
          <a:p>
            <a:pPr marL="53975" indent="0" algn="ctr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Membership report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74650" y="1342181"/>
            <a:ext cx="8220710" cy="4060399"/>
          </a:xfrm>
        </p:spPr>
        <p:txBody>
          <a:bodyPr/>
          <a:lstStyle/>
          <a:p>
            <a:r>
              <a:rPr lang="en-US" sz="3200" dirty="0" smtClean="0"/>
              <a:t>We currently have 362 </a:t>
            </a:r>
            <a:r>
              <a:rPr lang="en-US" sz="3200" dirty="0"/>
              <a:t>total members</a:t>
            </a:r>
          </a:p>
          <a:p>
            <a:pPr lvl="1"/>
            <a:r>
              <a:rPr lang="en-US" sz="2800" dirty="0" smtClean="0">
                <a:solidFill>
                  <a:srgbClr val="0070C0"/>
                </a:solidFill>
              </a:rPr>
              <a:t>64 </a:t>
            </a:r>
            <a:r>
              <a:rPr lang="en-US" sz="2800" dirty="0">
                <a:solidFill>
                  <a:srgbClr val="0070C0"/>
                </a:solidFill>
              </a:rPr>
              <a:t>new members since 01/01/2017</a:t>
            </a:r>
          </a:p>
          <a:p>
            <a:pPr lvl="1"/>
            <a:r>
              <a:rPr lang="en-US" sz="2800" dirty="0" smtClean="0">
                <a:solidFill>
                  <a:srgbClr val="0070C0"/>
                </a:solidFill>
              </a:rPr>
              <a:t>Our </a:t>
            </a:r>
            <a:r>
              <a:rPr lang="en-US" sz="2800" dirty="0">
                <a:solidFill>
                  <a:srgbClr val="0070C0"/>
                </a:solidFill>
              </a:rPr>
              <a:t>membership includes 20 Fellows, 10 Associate Fellows, and 121 Senior </a:t>
            </a:r>
            <a:r>
              <a:rPr lang="en-US" sz="2800" dirty="0" smtClean="0">
                <a:solidFill>
                  <a:srgbClr val="0070C0"/>
                </a:solidFill>
              </a:rPr>
              <a:t>Members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419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US" sz="3200" b="0" dirty="0" smtClean="0">
                <a:latin typeface="Tahoma" charset="0"/>
                <a:ea typeface="Tahoma" charset="0"/>
                <a:cs typeface="Tahoma" charset="0"/>
              </a:rPr>
              <a:t>Social media/surveys</a:t>
            </a:r>
            <a:endParaRPr lang="en-CA" sz="3200" b="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05E1C-E17E-4967-BB06-DB6C73DA753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024213"/>
            <a:ext cx="2742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en-US" sz="1800" dirty="0" err="1"/>
              <a:t>Jamye</a:t>
            </a:r>
            <a:r>
              <a:rPr lang="en-US" sz="1800" dirty="0"/>
              <a:t> Sagan,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social media/surveys </a:t>
            </a:r>
            <a:r>
              <a:rPr lang="en-US" sz="1800" dirty="0"/>
              <a:t>manager</a:t>
            </a:r>
          </a:p>
        </p:txBody>
      </p:sp>
      <p:pic>
        <p:nvPicPr>
          <p:cNvPr id="8" name="Picture 7" descr="jamye and gimm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131" y="1312431"/>
            <a:ext cx="2624258" cy="3499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7893" y="1421639"/>
            <a:ext cx="45525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social media manager maintains the SIG’s social media outlets, monitors and reports on activity, and publicizes SIG news and events through each outlet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surveys 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 runs the SIG elections, conducts periodic surveys of members, analyzes results and publishes results to members.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00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Social media report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200"/>
              </a:lnSpc>
              <a:spcBef>
                <a:spcPts val="2400"/>
              </a:spcBef>
            </a:pPr>
            <a:r>
              <a:rPr lang="en-US" dirty="0" smtClean="0"/>
              <a:t>LinkedIn </a:t>
            </a:r>
          </a:p>
          <a:p>
            <a:pPr lvl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C00000"/>
                </a:solidFill>
              </a:rPr>
              <a:t>359</a:t>
            </a:r>
            <a:r>
              <a:rPr lang="en-US" sz="1800" dirty="0" smtClean="0">
                <a:solidFill>
                  <a:srgbClr val="0070C0"/>
                </a:solidFill>
              </a:rPr>
              <a:t> members as of May 2017 (same as 2016)</a:t>
            </a: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Facebook </a:t>
            </a:r>
          </a:p>
          <a:p>
            <a:pPr lvl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C00000"/>
                </a:solidFill>
              </a:rPr>
              <a:t>131</a:t>
            </a:r>
            <a:r>
              <a:rPr lang="en-US" sz="1800" dirty="0" smtClean="0">
                <a:solidFill>
                  <a:srgbClr val="0070C0"/>
                </a:solidFill>
              </a:rPr>
              <a:t> likes as of May 2017 (up from </a:t>
            </a:r>
            <a:r>
              <a:rPr lang="en-US" sz="1800" dirty="0" smtClean="0">
                <a:solidFill>
                  <a:srgbClr val="C00000"/>
                </a:solidFill>
              </a:rPr>
              <a:t>89</a:t>
            </a:r>
            <a:r>
              <a:rPr lang="en-US" sz="1800" dirty="0" smtClean="0">
                <a:solidFill>
                  <a:srgbClr val="0070C0"/>
                </a:solidFill>
              </a:rPr>
              <a:t> likes in 2016)</a:t>
            </a: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Twitter (@STC_IDL_SIG)</a:t>
            </a:r>
          </a:p>
          <a:p>
            <a:pPr lvl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C00000"/>
                </a:solidFill>
              </a:rPr>
              <a:t>97</a:t>
            </a:r>
            <a:r>
              <a:rPr lang="en-US" sz="1800" dirty="0" smtClean="0">
                <a:solidFill>
                  <a:srgbClr val="0070C0"/>
                </a:solidFill>
              </a:rPr>
              <a:t> following as of May 2017</a:t>
            </a:r>
          </a:p>
          <a:p>
            <a:pPr lvl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C00000"/>
                </a:solidFill>
              </a:rPr>
              <a:t>419</a:t>
            </a:r>
            <a:r>
              <a:rPr lang="en-US" sz="1800" dirty="0" smtClean="0">
                <a:solidFill>
                  <a:srgbClr val="0070C0"/>
                </a:solidFill>
              </a:rPr>
              <a:t> followers as of May 2017 (up from </a:t>
            </a:r>
            <a:r>
              <a:rPr lang="en-US" sz="1800" dirty="0" smtClean="0">
                <a:solidFill>
                  <a:srgbClr val="C00000"/>
                </a:solidFill>
              </a:rPr>
              <a:t>376</a:t>
            </a:r>
            <a:r>
              <a:rPr lang="en-US" sz="1800" dirty="0" smtClean="0">
                <a:solidFill>
                  <a:srgbClr val="0070C0"/>
                </a:solidFill>
              </a:rPr>
              <a:t> in 2016)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C00000"/>
                </a:solidFill>
              </a:rPr>
              <a:t>467</a:t>
            </a:r>
            <a:r>
              <a:rPr lang="en-US" sz="1800" dirty="0" smtClean="0">
                <a:solidFill>
                  <a:srgbClr val="0070C0"/>
                </a:solidFill>
              </a:rPr>
              <a:t> tweets as of May 2017 (not counting retweets and likes)</a:t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>(Up from </a:t>
            </a:r>
            <a:r>
              <a:rPr lang="en-US" sz="1800" dirty="0" smtClean="0">
                <a:solidFill>
                  <a:srgbClr val="C00000"/>
                </a:solidFill>
              </a:rPr>
              <a:t>410</a:t>
            </a:r>
            <a:r>
              <a:rPr lang="en-US" sz="1800" dirty="0" smtClean="0">
                <a:solidFill>
                  <a:srgbClr val="0070C0"/>
                </a:solidFill>
              </a:rPr>
              <a:t> tweets in 2016)</a:t>
            </a:r>
          </a:p>
          <a:p>
            <a:pPr lvl="1"/>
            <a:endParaRPr lang="en-US" dirty="0"/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May 9, 2016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520108" y="107086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18598" y="5223456"/>
            <a:ext cx="46346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When </a:t>
            </a:r>
            <a:r>
              <a:rPr lang="en-US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you tweet, use hashtag </a:t>
            </a:r>
            <a:r>
              <a:rPr lang="en-US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#</a:t>
            </a:r>
            <a:r>
              <a:rPr lang="en-US" dirty="0" smtClean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STCIDLSIG</a:t>
            </a:r>
            <a:endParaRPr lang="en-US" dirty="0">
              <a:solidFill>
                <a:srgbClr val="C00000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29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Surveys report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In 2016, we conducted a demographic survey of our members, and received close to 100 responses. We included a drawing for two Amazon gift certificates.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For a copy of the </a:t>
            </a:r>
            <a:r>
              <a:rPr lang="en-US" dirty="0"/>
              <a:t>survey results, see </a:t>
            </a:r>
            <a:br>
              <a:rPr lang="en-US" dirty="0"/>
            </a:br>
            <a:r>
              <a:rPr lang="en-US" dirty="0">
                <a:hlinkClick r:id="rId2"/>
              </a:rPr>
              <a:t>http://www.stcidlsig.org/idl-sig-2016-membership-survey-results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. (Download the PDF)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We also held another successful Virtual Open House at the end of the year. We had more than 30 sign-ups. 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May 9, 2016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520108" y="107086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1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May 9, 2016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-9525"/>
            <a:ext cx="4654550" cy="925513"/>
          </a:xfrm>
        </p:spPr>
        <p:txBody>
          <a:bodyPr/>
          <a:lstStyle/>
          <a:p>
            <a:pPr marL="53975" indent="0" algn="ctr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Student outreach </a:t>
            </a: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-271926" y="3914490"/>
            <a:ext cx="2479040" cy="2273573"/>
          </a:xfrm>
        </p:spPr>
        <p:txBody>
          <a:bodyPr/>
          <a:lstStyle/>
          <a:p>
            <a:pPr marL="571500" indent="0" algn="ctr" eaLnBrk="1" hangingPunct="1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Sylvia Miller, </a:t>
            </a:r>
          </a:p>
          <a:p>
            <a:pPr marL="571500" indent="0" algn="ctr" eaLnBrk="1" hangingPunct="1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STC Fellow</a:t>
            </a:r>
          </a:p>
          <a:p>
            <a:pPr marL="571500" indent="0" algn="ctr" eaLnBrk="1" hangingPunct="1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outreach manager</a:t>
            </a:r>
          </a:p>
          <a:p>
            <a:pPr marL="571500" indent="0" algn="ctr" eaLnBrk="1" hangingPunct="1">
              <a:buNone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74256"/>
            <a:ext cx="1833799" cy="2456064"/>
          </a:xfrm>
          <a:prstGeom prst="rect">
            <a:avLst/>
          </a:prstGeom>
        </p:spPr>
      </p:pic>
      <p:pic>
        <p:nvPicPr>
          <p:cNvPr id="5122" name="Picture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99" y="4744210"/>
            <a:ext cx="1598124" cy="145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9498" y="1261794"/>
            <a:ext cx="53993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Student Outreach </a:t>
            </a:r>
            <a:r>
              <a:rPr lang="en-US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 works with students and educators to encourage student interest in instructional development and involvement in STC to prepare for instructional development careers.</a:t>
            </a:r>
            <a:endParaRPr lang="en-US" sz="2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7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Student outreach report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Outreach Article competition</a:t>
            </a:r>
            <a:r>
              <a:rPr lang="en-US" dirty="0" smtClean="0"/>
              <a:t>: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solidFill>
                  <a:srgbClr val="0070C0"/>
                </a:solidFill>
              </a:rPr>
              <a:t>In mid-summer we update handouts, submission materials, FAQs, and web site about the new iteration of the competition.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solidFill>
                  <a:srgbClr val="0070C0"/>
                </a:solidFill>
              </a:rPr>
              <a:t>In late summer we notify universities with ID programs that the article competition is open. Notification includes links to all materials needed for participation in the competition.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solidFill>
                  <a:srgbClr val="0070C0"/>
                </a:solidFill>
              </a:rPr>
              <a:t>We </a:t>
            </a:r>
            <a:r>
              <a:rPr lang="en-US" dirty="0">
                <a:solidFill>
                  <a:srgbClr val="0070C0"/>
                </a:solidFill>
              </a:rPr>
              <a:t>place submissions in our Dropbox account and ask judges to evaluate them.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solidFill>
                  <a:srgbClr val="0070C0"/>
                </a:solidFill>
              </a:rPr>
              <a:t>We </a:t>
            </a:r>
            <a:r>
              <a:rPr lang="en-US" dirty="0">
                <a:solidFill>
                  <a:srgbClr val="0070C0"/>
                </a:solidFill>
              </a:rPr>
              <a:t>communicate with submitters—either congratulations or regrets—about their article.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solidFill>
                  <a:srgbClr val="0070C0"/>
                </a:solidFill>
              </a:rPr>
              <a:t>We </a:t>
            </a:r>
            <a:r>
              <a:rPr lang="en-US" dirty="0">
                <a:solidFill>
                  <a:srgbClr val="0070C0"/>
                </a:solidFill>
              </a:rPr>
              <a:t>forward publish-worthy article(s) to our newsletter editor for publication and later to the TCBOK, if applicable.</a:t>
            </a:r>
          </a:p>
          <a:p>
            <a:endParaRPr lang="en-US" dirty="0"/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May 9, 2016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520108" y="107086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039518"/>
            <a:ext cx="783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668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05E1C-E17E-4967-BB06-DB6C73DA753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1867" y="1405467"/>
            <a:ext cx="40682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mentoring 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 monitors the STC Mentor Board to find potential mentor/mentee matches, encourages SIG members to become mentors, and works with other STC communities and </a:t>
            </a:r>
            <a:r>
              <a:rPr lang="en-US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techcomm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educators to foster interest in mentoring.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7533" y="5393958"/>
            <a:ext cx="2818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Scott McCoy,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Mentoring Manager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800" y="1405467"/>
            <a:ext cx="3335867" cy="3776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79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Mentoring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2016, we had</a:t>
            </a:r>
          </a:p>
          <a:p>
            <a:r>
              <a:rPr lang="en-US" dirty="0" smtClean="0"/>
              <a:t>45 mentors</a:t>
            </a:r>
          </a:p>
          <a:p>
            <a:r>
              <a:rPr lang="en-US" dirty="0" smtClean="0"/>
              <a:t>241 mentees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05E1C-E17E-4967-BB06-DB6C73DA753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3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May 9, 2016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-9525"/>
            <a:ext cx="4654550" cy="925513"/>
          </a:xfrm>
        </p:spPr>
        <p:txBody>
          <a:bodyPr/>
          <a:lstStyle/>
          <a:p>
            <a:pPr marL="53975" indent="0" algn="ctr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Programs</a:t>
            </a: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489450" y="4517566"/>
            <a:ext cx="3943350" cy="1175297"/>
          </a:xfrm>
        </p:spPr>
        <p:txBody>
          <a:bodyPr/>
          <a:lstStyle/>
          <a:p>
            <a:pPr marL="571500" indent="0" algn="ctr" eaLnBrk="1" hangingPunct="1">
              <a:buNone/>
            </a:pPr>
            <a:r>
              <a:rPr lang="en-US" dirty="0"/>
              <a:t>Clayton </a:t>
            </a:r>
            <a:r>
              <a:rPr lang="en-US" dirty="0" err="1"/>
              <a:t>Allenbright</a:t>
            </a:r>
            <a:endParaRPr lang="en-US" dirty="0"/>
          </a:p>
          <a:p>
            <a:pPr marL="571500" indent="0" algn="ctr" eaLnBrk="1" hangingPunct="1">
              <a:buNone/>
            </a:pPr>
            <a:r>
              <a:rPr lang="en-US" dirty="0">
                <a:sym typeface="Wingdings" panose="05000000000000000000" pitchFamily="2" charset="2"/>
              </a:rPr>
              <a:t>Program team leader, 2017-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80010" y="4463503"/>
            <a:ext cx="4146550" cy="117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rgbClr val="0070C0"/>
                </a:solidFill>
                <a:latin typeface="Tahoma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rgbClr val="333333"/>
                </a:solidFill>
                <a:latin typeface="Tahom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rgbClr val="333333"/>
                </a:solidFill>
                <a:latin typeface="Tahom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rgbClr val="333333"/>
                </a:solidFill>
                <a:latin typeface="Tahom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rgbClr val="333333"/>
                </a:solidFill>
                <a:latin typeface="Tahom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571500" indent="0" algn="ctr" eaLnBrk="1" hangingPunct="1">
              <a:buFontTx/>
              <a:buNone/>
            </a:pPr>
            <a:r>
              <a:rPr lang="en-US" kern="0" dirty="0" err="1"/>
              <a:t>Viqui</a:t>
            </a:r>
            <a:r>
              <a:rPr lang="en-US" kern="0" dirty="0"/>
              <a:t> Dill</a:t>
            </a:r>
          </a:p>
          <a:p>
            <a:pPr marL="571500" indent="0" algn="ctr" eaLnBrk="1" hangingPunct="1">
              <a:buFontTx/>
              <a:buNone/>
            </a:pPr>
            <a:r>
              <a:rPr lang="en-US" kern="0" dirty="0">
                <a:sym typeface="Wingdings" panose="05000000000000000000" pitchFamily="2" charset="2"/>
              </a:rPr>
              <a:t>Program team leader, 2015-2017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297278"/>
            <a:ext cx="2794000" cy="279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292" y="1281403"/>
            <a:ext cx="22383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2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May 9, 2016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STC IDL SIG Business Meeting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8943"/>
            <a:ext cx="2133600" cy="285750"/>
          </a:xfrm>
          <a:noFill/>
        </p:spPr>
        <p:txBody>
          <a:bodyPr/>
          <a:lstStyle/>
          <a:p>
            <a:fld id="{9A91C8B3-8B9D-4C94-922E-0979677F921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-9525"/>
            <a:ext cx="4654550" cy="925513"/>
          </a:xfrm>
        </p:spPr>
        <p:txBody>
          <a:bodyPr/>
          <a:lstStyle/>
          <a:p>
            <a:pPr indent="0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Welcome!	</a:t>
            </a: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7" name="Picture 6" descr="https://scontent-sea1-1.xx.fbcdn.net/hphotos-xaf1/v/t1.0-9/1928396_10153645928631494_4824017302981896068_n.jpg?oh=5452835f79c9c9565b3fe5dded2c1f93&amp;oe=562728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271544"/>
            <a:ext cx="4287520" cy="321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0320" y="1271544"/>
            <a:ext cx="35864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We’re glad you could join us today! Let’s look at who we are and at the great things our SIG has done over the past year! </a:t>
            </a:r>
          </a:p>
          <a:p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co-managers,</a:t>
            </a:r>
          </a:p>
          <a:p>
            <a:r>
              <a:rPr lang="en-US" sz="4000" dirty="0" err="1">
                <a:solidFill>
                  <a:srgbClr val="0070C0"/>
                </a:solidFill>
                <a:latin typeface="Mistral" panose="03090702030407020403" pitchFamily="66" charset="0"/>
                <a:ea typeface="Tahoma" panose="020B0604030504040204" pitchFamily="34" charset="0"/>
                <a:cs typeface="Tahoma" panose="020B0604030504040204" pitchFamily="34" charset="0"/>
              </a:rPr>
              <a:t>Viqui</a:t>
            </a:r>
            <a:r>
              <a:rPr lang="en-US" sz="4000" dirty="0">
                <a:solidFill>
                  <a:srgbClr val="0070C0"/>
                </a:solidFill>
                <a:latin typeface="Mistral" panose="03090702030407020403" pitchFamily="66" charset="0"/>
                <a:ea typeface="Tahoma" panose="020B0604030504040204" pitchFamily="34" charset="0"/>
                <a:cs typeface="Tahoma" panose="020B0604030504040204" pitchFamily="34" charset="0"/>
              </a:rPr>
              <a:t> Dill</a:t>
            </a:r>
          </a:p>
          <a:p>
            <a:r>
              <a:rPr lang="en-US" sz="4000" dirty="0">
                <a:solidFill>
                  <a:srgbClr val="0070C0"/>
                </a:solidFill>
                <a:latin typeface="Mistral" panose="03090702030407020403" pitchFamily="66" charset="0"/>
                <a:ea typeface="Tahoma" panose="020B0604030504040204" pitchFamily="34" charset="0"/>
                <a:cs typeface="Tahoma" panose="020B0604030504040204" pitchFamily="34" charset="0"/>
              </a:rPr>
              <a:t>Lori Meyer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9195" y="4746980"/>
            <a:ext cx="4210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Tweet us out at @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stc_idl_sig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us online at 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www.stcidlsig.org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us at 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manager@stcidlsig.org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us on Facebook at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5537" y="5106343"/>
            <a:ext cx="1908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#STCIDLSIG</a:t>
            </a:r>
          </a:p>
        </p:txBody>
      </p:sp>
    </p:spTree>
    <p:extLst>
      <p:ext uri="{BB962C8B-B14F-4D97-AF65-F5344CB8AC3E}">
        <p14:creationId xmlns:p14="http://schemas.microsoft.com/office/powerpoint/2010/main" val="1291120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May 9, 2016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-9525"/>
            <a:ext cx="4654550" cy="925513"/>
          </a:xfrm>
        </p:spPr>
        <p:txBody>
          <a:bodyPr/>
          <a:lstStyle/>
          <a:p>
            <a:pPr marL="53975" indent="0" algn="ctr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Programs report</a:t>
            </a: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200496" y="5360912"/>
            <a:ext cx="8170992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Want to </a:t>
            </a:r>
            <a:r>
              <a:rPr lang="en-US" sz="2400" i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give</a:t>
            </a:r>
            <a:r>
              <a:rPr lang="en-US" sz="2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 a webinar? Want to </a:t>
            </a:r>
            <a:r>
              <a:rPr lang="en-US" sz="2400" i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attend</a:t>
            </a:r>
            <a:r>
              <a:rPr lang="en-US" sz="2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 a webinar on a specific topic?  Contact manager@stcidlsig.org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2400" y="1230235"/>
            <a:ext cx="5994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recordings of past webinars for SIG members:</a:t>
            </a:r>
          </a:p>
          <a:p>
            <a:endParaRPr lang="en-US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http://www.stcidlsig.org/membership/webinars/free-recordings-of-idl-sig-webinars-for-members/</a:t>
            </a:r>
            <a:r>
              <a:rPr 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6" y="1230235"/>
            <a:ext cx="2272037" cy="21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May 9, 2016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-9525"/>
            <a:ext cx="4654550" cy="925513"/>
          </a:xfrm>
        </p:spPr>
        <p:txBody>
          <a:bodyPr/>
          <a:lstStyle/>
          <a:p>
            <a:pPr marL="53975" indent="0" algn="ctr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Programs report</a:t>
            </a: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200496" y="5360912"/>
            <a:ext cx="8170992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Want to </a:t>
            </a:r>
            <a:r>
              <a:rPr lang="en-US" sz="2400" i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give</a:t>
            </a:r>
            <a:r>
              <a:rPr lang="en-US" sz="2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 a webinar? Want to </a:t>
            </a:r>
            <a:r>
              <a:rPr lang="en-US" sz="2400" i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attend</a:t>
            </a:r>
            <a:r>
              <a:rPr lang="en-US" sz="2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 a webinar on a specific topic?  Contact manager@stcidlsig.org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896" y="978593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amazing webinars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8668" y="1680883"/>
            <a:ext cx="7365832" cy="350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 an Instructional Designer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Clayton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Allenbright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Jamye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Sagan, 04/17/17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then Tell in eLearning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Mary Whalen, 02/16/17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Open House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11/16/16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a Move On! Animation Techniques in PowerPoint 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Robert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Hershenow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11/16/16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7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May 9, 2016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-9525"/>
            <a:ext cx="4654550" cy="925513"/>
          </a:xfrm>
        </p:spPr>
        <p:txBody>
          <a:bodyPr/>
          <a:lstStyle/>
          <a:p>
            <a:pPr marL="53975" indent="0" algn="ctr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Programs report</a:t>
            </a: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200496" y="5360912"/>
            <a:ext cx="8170992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Want to </a:t>
            </a:r>
            <a:r>
              <a:rPr lang="en-US" sz="2400" i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give</a:t>
            </a:r>
            <a:r>
              <a:rPr lang="en-US" sz="2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 a webinar? Want to </a:t>
            </a:r>
            <a:r>
              <a:rPr lang="en-US" sz="2400" i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attend</a:t>
            </a:r>
            <a:r>
              <a:rPr lang="en-US" sz="2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 a webinar on a specific topic?  Contact manager@stcidlsig.org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496" y="1065841"/>
            <a:ext cx="4605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amazing webinars (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868" y="1722776"/>
            <a:ext cx="8038248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Helping Students Get Published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Sylvia Miller Webinar through the STC Community Affairs Committee (CAC), 11/11/16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Outreach Article Competition Q&amp;A</a:t>
            </a:r>
            <a:br>
              <a:rPr lang="en-US" sz="24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Sylvia Miller, 10/20/16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TechComm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Showcase: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Editor as Collaborator.  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Lori Meyer and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 My Cat Taught Me About ID ,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Jamye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Sagan, 09/15/16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45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May 9, 2016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-9525"/>
            <a:ext cx="4654550" cy="925513"/>
          </a:xfrm>
        </p:spPr>
        <p:txBody>
          <a:bodyPr/>
          <a:lstStyle/>
          <a:p>
            <a:pPr marL="53975" indent="0" algn="ctr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Programs report</a:t>
            </a: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200496" y="5360912"/>
            <a:ext cx="8170992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Want to </a:t>
            </a:r>
            <a:r>
              <a:rPr lang="en-US" sz="2400" i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give</a:t>
            </a:r>
            <a:r>
              <a:rPr lang="en-US" sz="2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 a webinar? Want to </a:t>
            </a:r>
            <a:r>
              <a:rPr lang="en-US" sz="2400" i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attend</a:t>
            </a:r>
            <a:r>
              <a:rPr lang="en-US" sz="2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 a webinar on a specific topic?  Contact manager@stcidlsig.org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496" y="1065841"/>
            <a:ext cx="4605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amazing webinars (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868" y="1722776"/>
            <a:ext cx="8038248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Lightning Talks webinar 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Kit Brown-Hoekstra,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Viqui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Dill,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Jamye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Sagan, Mellissa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Ruryk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Robert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Hershenow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08/18/16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Career Reinvention: TW to IDL and Beyond 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Jackie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Damrau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BPMN, 07/21/16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 Would Have Liked to Know When I Started Out 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Hedtke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06/16/16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61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May 9, 2016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-9525"/>
            <a:ext cx="4654550" cy="925513"/>
          </a:xfrm>
        </p:spPr>
        <p:txBody>
          <a:bodyPr/>
          <a:lstStyle/>
          <a:p>
            <a:pPr marL="53975" indent="0" algn="ctr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Newsletter</a:t>
            </a: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257040" y="1449246"/>
            <a:ext cx="3839210" cy="43322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The newsletter </a:t>
            </a:r>
            <a:r>
              <a:rPr lang="en-US" dirty="0" smtClean="0"/>
              <a:t>editor manages all aspects of production for the SIG newsletter, including setting editorial schedules, soliciting content, working with co-managers to edit and finalize articles, and post each issue on the SIG web site. </a:t>
            </a:r>
            <a:endParaRPr lang="en-US" dirty="0"/>
          </a:p>
        </p:txBody>
      </p:sp>
      <p:pic>
        <p:nvPicPr>
          <p:cNvPr id="2050" name="Picture 2" descr="https://scontent-sea1-1.xx.fbcdn.net/hphotos-xfp1/v/t1.0-9/259858_208314605878718_6673492_n.jpg?oh=35eae7d1c5f055ce5188e71d7e27d30d&amp;oe=55ECDB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4" y="1445983"/>
            <a:ext cx="3287488" cy="24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954" y="4141893"/>
            <a:ext cx="3287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Crista Mohammed</a:t>
            </a:r>
          </a:p>
          <a:p>
            <a:pPr algn="ctr"/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IDeaL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Managing Editor</a:t>
            </a:r>
          </a:p>
        </p:txBody>
      </p:sp>
    </p:spTree>
    <p:extLst>
      <p:ext uri="{BB962C8B-B14F-4D97-AF65-F5344CB8AC3E}">
        <p14:creationId xmlns:p14="http://schemas.microsoft.com/office/powerpoint/2010/main" val="306966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Newsletter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Newsletter published for all quarters in 2016</a:t>
            </a:r>
          </a:p>
          <a:p>
            <a:r>
              <a:rPr lang="en-US" sz="2800" dirty="0"/>
              <a:t>Using available Google analytics from </a:t>
            </a:r>
            <a:r>
              <a:rPr lang="en-US" sz="2800" dirty="0" err="1"/>
              <a:t>Viqui's</a:t>
            </a:r>
            <a:r>
              <a:rPr lang="en-US" sz="2800" dirty="0"/>
              <a:t> reports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Hits for April 2016 =91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Hits for May 2016 = 23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Hits for June 2016  = 55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Hits for July 2016 = 170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Hits for September 2016 = 64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Hits for October 2016 = 255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Hits for November 2016 = 53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Total hits for 7 months = 711 views, with an average of 102 views per month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05E1C-E17E-4967-BB06-DB6C73DA753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62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Newsletter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</a:t>
            </a:r>
            <a:r>
              <a:rPr lang="en-US" dirty="0"/>
              <a:t>Q1 of 2017, we have begun reaping in earnest the rewards of the student outreach essay competition: We published our first student essay ( by Leland </a:t>
            </a:r>
            <a:r>
              <a:rPr lang="en-US" dirty="0" err="1"/>
              <a:t>Stoe</a:t>
            </a:r>
            <a:r>
              <a:rPr lang="en-US" dirty="0"/>
              <a:t>) and we have more in the pipeline for publication.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05E1C-E17E-4967-BB06-DB6C73DA753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8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May 9, 2016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-9525"/>
            <a:ext cx="4654550" cy="925513"/>
          </a:xfrm>
        </p:spPr>
        <p:txBody>
          <a:bodyPr/>
          <a:lstStyle/>
          <a:p>
            <a:pPr marL="53975" indent="0" algn="ctr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Web site</a:t>
            </a: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70840" y="4720556"/>
            <a:ext cx="2966720" cy="142882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err="1"/>
              <a:t>Viqui</a:t>
            </a:r>
            <a:r>
              <a:rPr lang="en-US" dirty="0"/>
              <a:t> Dill</a:t>
            </a:r>
          </a:p>
          <a:p>
            <a:pPr marL="0" indent="0" algn="ctr" eaLnBrk="1" hangingPunct="1">
              <a:buNone/>
            </a:pPr>
            <a:r>
              <a:rPr lang="en-US" dirty="0"/>
              <a:t>Web site </a:t>
            </a:r>
            <a:r>
              <a:rPr lang="en-US" dirty="0" smtClean="0"/>
              <a:t>manager, </a:t>
            </a:r>
          </a:p>
          <a:p>
            <a:pPr marL="0" indent="0" algn="ctr" eaLnBrk="1" hangingPunct="1">
              <a:buNone/>
            </a:pPr>
            <a:r>
              <a:rPr lang="en-US" dirty="0" smtClean="0"/>
              <a:t>2015-2017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8626"/>
            <a:ext cx="2794000" cy="279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93" y="1638626"/>
            <a:ext cx="2815063" cy="2783074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5333364" y="4720556"/>
            <a:ext cx="2966720" cy="14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rgbClr val="0070C0"/>
                </a:solidFill>
                <a:latin typeface="Tahoma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rgbClr val="333333"/>
                </a:solidFill>
                <a:latin typeface="Tahom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rgbClr val="333333"/>
                </a:solidFill>
                <a:latin typeface="Tahom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rgbClr val="333333"/>
                </a:solidFill>
                <a:latin typeface="Tahom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rgbClr val="333333"/>
                </a:solidFill>
                <a:latin typeface="Tahom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err="1" smtClean="0"/>
              <a:t>Maralee</a:t>
            </a:r>
            <a:r>
              <a:rPr lang="en-US" kern="0" dirty="0" smtClean="0"/>
              <a:t> </a:t>
            </a:r>
            <a:r>
              <a:rPr lang="en-US" kern="0" dirty="0" err="1" smtClean="0"/>
              <a:t>Sautter</a:t>
            </a:r>
            <a:endParaRPr lang="en-US" kern="0" dirty="0" smtClean="0"/>
          </a:p>
          <a:p>
            <a:pPr marL="0" indent="0" algn="ctr" eaLnBrk="1" hangingPunct="1">
              <a:buFontTx/>
              <a:buNone/>
            </a:pPr>
            <a:r>
              <a:rPr lang="en-US" kern="0" dirty="0" smtClean="0"/>
              <a:t>Web site manager, </a:t>
            </a:r>
          </a:p>
          <a:p>
            <a:pPr marL="0" indent="0" algn="ctr" eaLnBrk="1" hangingPunct="1">
              <a:buFontTx/>
              <a:buNone/>
            </a:pPr>
            <a:r>
              <a:rPr lang="en-US" kern="0" dirty="0" smtClean="0"/>
              <a:t>2017-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67348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May 9, 2016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-9525"/>
            <a:ext cx="4654550" cy="925513"/>
          </a:xfrm>
        </p:spPr>
        <p:txBody>
          <a:bodyPr/>
          <a:lstStyle/>
          <a:p>
            <a:pPr marL="53975" indent="0" algn="ctr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Web site</a:t>
            </a: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1494573"/>
            <a:ext cx="5430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web site 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 maintains the SIG web 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 (built on WordPress), 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encourages submission of content, assists content contributors, and works with STC to resolve technical issues and make improvements to the site. 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93" y="1494573"/>
            <a:ext cx="1046932" cy="8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94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site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Hosted by STC </a:t>
            </a:r>
          </a:p>
          <a:p>
            <a:r>
              <a:rPr lang="en-US" sz="3200" dirty="0"/>
              <a:t>WordPress platform </a:t>
            </a:r>
          </a:p>
          <a:p>
            <a:r>
              <a:rPr lang="en-US" sz="3200" dirty="0">
                <a:hlinkClick r:id="rId2"/>
              </a:rPr>
              <a:t>http://www.stcidlsig.org/</a:t>
            </a:r>
            <a:r>
              <a:rPr lang="en-US" sz="3200" dirty="0"/>
              <a:t> </a:t>
            </a:r>
          </a:p>
          <a:p>
            <a:r>
              <a:rPr lang="en-US" sz="3200" dirty="0"/>
              <a:t>We need </a:t>
            </a:r>
            <a:r>
              <a:rPr lang="en-US" sz="3200" dirty="0" smtClean="0"/>
              <a:t>web volunteers to help maintain our site! </a:t>
            </a:r>
            <a:endParaRPr lang="en-US" sz="3200" dirty="0"/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Help is available 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  <a:hlinkClick r:id="rId3"/>
              </a:rPr>
              <a:t>http://www.stcidlsig.org/about-idl-sig/volunteer-opportunities/getting-started-with-wordpress/</a:t>
            </a:r>
            <a:r>
              <a:rPr lang="en-US" sz="2800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05E1C-E17E-4967-BB06-DB6C73DA753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16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Candara" panose="020E0502030303020204" pitchFamily="34" charset="0"/>
              </a:rPr>
              <a:t>May 9, 2016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Candara" panose="020E0502030303020204" pitchFamily="34" charset="0"/>
              </a:rPr>
              <a:t>STC IDL SIG Business Meeting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>
                <a:latin typeface="Candara" panose="020E0502030303020204" pitchFamily="34" charset="0"/>
              </a:rPr>
              <a:pPr/>
              <a:t>3</a:t>
            </a:fld>
            <a:endParaRPr lang="en-US">
              <a:latin typeface="Candara" panose="020E0502030303020204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2832"/>
            <a:ext cx="4654550" cy="925513"/>
          </a:xfrm>
        </p:spPr>
        <p:txBody>
          <a:bodyPr/>
          <a:lstStyle/>
          <a:p>
            <a:pPr indent="0" algn="ctr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Our Agenda </a:t>
            </a: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01600" y="1143000"/>
            <a:ext cx="8305800" cy="4957763"/>
          </a:xfrm>
        </p:spPr>
        <p:txBody>
          <a:bodyPr/>
          <a:lstStyle/>
          <a:p>
            <a:pPr marL="1028700" indent="-457200" eaLnBrk="1" hangingPunct="1">
              <a:defRPr/>
            </a:pPr>
            <a:r>
              <a:rPr lang="en-US" sz="2800" dirty="0">
                <a:latin typeface="Tahoma" charset="0"/>
                <a:ea typeface="Tahoma" charset="0"/>
                <a:cs typeface="Tahoma" charset="0"/>
              </a:rPr>
              <a:t>Welcome memb</a:t>
            </a:r>
            <a:r>
              <a:rPr lang="en-US" sz="2800" dirty="0">
                <a:ea typeface="Tahoma" charset="0"/>
                <a:cs typeface="Tahoma" charset="0"/>
              </a:rPr>
              <a:t>ers and friends old and new!</a:t>
            </a:r>
          </a:p>
          <a:p>
            <a:pPr marL="914400" eaLnBrk="1" hangingPunct="1">
              <a:defRPr/>
            </a:pPr>
            <a:r>
              <a:rPr lang="en-US" sz="2800" dirty="0">
                <a:latin typeface="Tahoma" charset="0"/>
                <a:ea typeface="Tahoma" charset="0"/>
                <a:cs typeface="Tahoma" charset="0"/>
              </a:rPr>
              <a:t>The year in review:</a:t>
            </a:r>
          </a:p>
          <a:p>
            <a:pPr marL="1314450" lvl="1" eaLnBrk="1" hangingPunct="1">
              <a:defRPr/>
            </a:pPr>
            <a:r>
              <a:rPr lang="en-US" sz="2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Financial summary from our treasurer</a:t>
            </a:r>
          </a:p>
          <a:p>
            <a:pPr marL="1314450" lvl="1" eaLnBrk="1" hangingPunct="1">
              <a:defRPr/>
            </a:pPr>
            <a:r>
              <a:rPr lang="en-US" sz="2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Committee updates: Membership, Surveys, Social Media, Student Outreach, Mentoring, Programs, Newsletter, Web Site</a:t>
            </a:r>
          </a:p>
          <a:p>
            <a:pPr marL="914400" eaLnBrk="1" hangingPunct="1">
              <a:defRPr/>
            </a:pPr>
            <a:r>
              <a:rPr lang="en-US" sz="28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Volunteer opportunities – we need YOUR superpowers!</a:t>
            </a:r>
          </a:p>
          <a:p>
            <a:pPr marL="914400" eaLnBrk="1" hangingPunct="1">
              <a:defRPr/>
            </a:pPr>
            <a:r>
              <a:rPr lang="en-US" sz="28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Recognition and thanks – </a:t>
            </a:r>
            <a:r>
              <a:rPr lang="en-US" sz="28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our </a:t>
            </a:r>
            <a:r>
              <a:rPr lang="en-US" sz="28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community and our members</a:t>
            </a:r>
          </a:p>
          <a:p>
            <a:pPr marL="914400" eaLnBrk="1" hangingPunct="1">
              <a:defRPr/>
            </a:pPr>
            <a:r>
              <a:rPr lang="en-US" sz="28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Wrap up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May 9, 2016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-9525"/>
            <a:ext cx="4654550" cy="925513"/>
          </a:xfrm>
        </p:spPr>
        <p:txBody>
          <a:bodyPr/>
          <a:lstStyle/>
          <a:p>
            <a:pPr marL="53975" indent="0" algn="ctr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Volunteer opportunities</a:t>
            </a: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330605" y="2065978"/>
            <a:ext cx="4371947" cy="2983542"/>
          </a:xfrm>
        </p:spPr>
        <p:txBody>
          <a:bodyPr/>
          <a:lstStyle/>
          <a:p>
            <a:pPr marL="914400" eaLnBrk="1" hangingPunct="1">
              <a:spcBef>
                <a:spcPts val="1272"/>
              </a:spcBef>
            </a:pPr>
            <a:r>
              <a:rPr lang="en-US" sz="2800" dirty="0">
                <a:latin typeface="Tahoma" charset="0"/>
                <a:ea typeface="Tahoma" charset="0"/>
                <a:cs typeface="Tahoma" charset="0"/>
              </a:rPr>
              <a:t>Program team </a:t>
            </a:r>
            <a:br>
              <a:rPr lang="en-US" sz="2800" dirty="0">
                <a:latin typeface="Tahoma" charset="0"/>
                <a:ea typeface="Tahoma" charset="0"/>
                <a:cs typeface="Tahoma" charset="0"/>
              </a:rPr>
            </a:br>
            <a:r>
              <a:rPr lang="en-US" sz="2800" dirty="0" smtClean="0">
                <a:latin typeface="Tahoma" charset="0"/>
                <a:ea typeface="Tahoma" charset="0"/>
                <a:cs typeface="Tahoma" charset="0"/>
              </a:rPr>
              <a:t>members</a:t>
            </a:r>
            <a:endParaRPr lang="en-US" sz="2800" dirty="0">
              <a:latin typeface="Tahoma" charset="0"/>
              <a:ea typeface="Tahoma" charset="0"/>
              <a:cs typeface="Tahoma" charset="0"/>
            </a:endParaRPr>
          </a:p>
          <a:p>
            <a:pPr marL="914400" eaLnBrk="1" hangingPunct="1">
              <a:spcBef>
                <a:spcPts val="1272"/>
              </a:spcBef>
            </a:pPr>
            <a:r>
              <a:rPr lang="en-US" sz="2800" dirty="0" smtClean="0">
                <a:latin typeface="Tahoma" charset="0"/>
                <a:ea typeface="Tahoma" charset="0"/>
                <a:cs typeface="Tahoma" charset="0"/>
              </a:rPr>
              <a:t>Web site volunteers</a:t>
            </a:r>
            <a:endParaRPr lang="en-US" sz="2800" dirty="0">
              <a:latin typeface="Tahoma" charset="0"/>
              <a:ea typeface="Tahoma" charset="0"/>
              <a:cs typeface="Tahoma" charset="0"/>
            </a:endParaRPr>
          </a:p>
          <a:p>
            <a:pPr marL="914400" eaLnBrk="1" hangingPunct="1">
              <a:spcBef>
                <a:spcPts val="1272"/>
              </a:spcBef>
            </a:pPr>
            <a:r>
              <a:rPr lang="en-US" sz="2800" dirty="0">
                <a:latin typeface="Tahoma" charset="0"/>
                <a:ea typeface="Tahoma" charset="0"/>
                <a:cs typeface="Tahoma" charset="0"/>
              </a:rPr>
              <a:t>Assistant SIG </a:t>
            </a:r>
            <a:br>
              <a:rPr lang="en-US" sz="2800" dirty="0">
                <a:latin typeface="Tahoma" charset="0"/>
                <a:ea typeface="Tahoma" charset="0"/>
                <a:cs typeface="Tahoma" charset="0"/>
              </a:rPr>
            </a:br>
            <a:r>
              <a:rPr lang="en-US" sz="2800" dirty="0">
                <a:latin typeface="Tahoma" charset="0"/>
                <a:ea typeface="Tahoma" charset="0"/>
                <a:cs typeface="Tahoma" charset="0"/>
              </a:rPr>
              <a:t>co-managers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6932" y="1284983"/>
            <a:ext cx="6189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YOUR superpowers!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9300"/>
            <a:ext cx="1666876" cy="2324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52" y="2157138"/>
            <a:ext cx="1984248" cy="2555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1544" y="5339757"/>
            <a:ext cx="751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our web site to find out more!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http://www.stcidlsig.org/about-idl-sig/volunteer-opportunities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7347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Recognition</a:t>
            </a:r>
            <a:r>
              <a:rPr lang="en-US" dirty="0">
                <a:ea typeface="Tahoma" charset="0"/>
                <a:cs typeface="Tahoma" charset="0"/>
              </a:rPr>
              <a:t> and thanks</a:t>
            </a:r>
            <a:endParaRPr lang="en-US" sz="3200" b="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a typeface="Tahoma" charset="0"/>
                <a:cs typeface="Tahoma" charset="0"/>
              </a:rPr>
              <a:t>First…MANY THANKS to our immediate past co-managers!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05E1C-E17E-4967-BB06-DB6C73DA753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5410" y="4081575"/>
            <a:ext cx="229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Mellissa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Ruryk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1645" y="4103020"/>
            <a:ext cx="279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Robert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Hershenow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8770" y="4793882"/>
            <a:ext cx="6746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their leadership, our SIG has thrived over the last two years!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3" y="1887950"/>
            <a:ext cx="1716193" cy="21863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70" y="1854801"/>
            <a:ext cx="1745152" cy="22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5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and 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Under Mellissa’s and Robert’s watch…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Our SIG newsletter, </a:t>
            </a:r>
            <a:r>
              <a:rPr lang="en-US" sz="2800" dirty="0" err="1">
                <a:solidFill>
                  <a:srgbClr val="0070C0"/>
                </a:solidFill>
              </a:rPr>
              <a:t>IDeaL</a:t>
            </a:r>
            <a:r>
              <a:rPr lang="en-US" sz="2800" dirty="0">
                <a:solidFill>
                  <a:srgbClr val="0070C0"/>
                </a:solidFill>
              </a:rPr>
              <a:t>, came back into production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We were recognized as a CAA Gold Community (2015) and a Platinum community (2016) 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We instituted a Student Outreach program that is now starting its second year 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We received an STC Pacesetter Award (2017)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05E1C-E17E-4967-BB06-DB6C73DA753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9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Recognition</a:t>
            </a:r>
            <a:r>
              <a:rPr lang="en-US" dirty="0">
                <a:ea typeface="Tahoma" charset="0"/>
                <a:cs typeface="Tahoma" charset="0"/>
              </a:rPr>
              <a:t> and thanks</a:t>
            </a:r>
            <a:endParaRPr lang="en-US" sz="3200" b="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>
                <a:latin typeface="Tahoma" charset="0"/>
                <a:ea typeface="Tahoma" charset="0"/>
                <a:cs typeface="Tahoma" charset="0"/>
              </a:rPr>
              <a:t>CAA Platinum Community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05E1C-E17E-4967-BB06-DB6C73DA753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8064"/>
            <a:ext cx="3637856" cy="3637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7201" y="2113280"/>
            <a:ext cx="4348479" cy="3185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fulfilling the STC mission of providing quality programs to members through innovative activities. For your outstanding work on leadership, transition, and community outreach.</a:t>
            </a:r>
          </a:p>
        </p:txBody>
      </p:sp>
    </p:spTree>
    <p:extLst>
      <p:ext uri="{BB962C8B-B14F-4D97-AF65-F5344CB8AC3E}">
        <p14:creationId xmlns:p14="http://schemas.microsoft.com/office/powerpoint/2010/main" val="3666950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Recognition</a:t>
            </a:r>
            <a:r>
              <a:rPr lang="en-US" dirty="0">
                <a:ea typeface="Tahoma" charset="0"/>
                <a:cs typeface="Tahoma" charset="0"/>
              </a:rPr>
              <a:t> and thanks</a:t>
            </a:r>
            <a:endParaRPr lang="en-US" sz="3200" b="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>
                <a:latin typeface="Tahoma" charset="0"/>
                <a:ea typeface="Tahoma" charset="0"/>
                <a:cs typeface="Tahoma" charset="0"/>
              </a:rPr>
              <a:t>STC Pacesetter Award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05E1C-E17E-4967-BB06-DB6C73DA753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5" y="2309556"/>
            <a:ext cx="3815556" cy="2985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3051" y="2177112"/>
            <a:ext cx="4273749" cy="3185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your innovative Article Writing Competition that encourages student participation with a unique two-level award system that benefits both the community and the Society.</a:t>
            </a:r>
          </a:p>
        </p:txBody>
      </p:sp>
    </p:spTree>
    <p:extLst>
      <p:ext uri="{BB962C8B-B14F-4D97-AF65-F5344CB8AC3E}">
        <p14:creationId xmlns:p14="http://schemas.microsoft.com/office/powerpoint/2010/main" val="4124415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Recognition and thanks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05E1C-E17E-4967-BB06-DB6C73DA753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4062" y="1491771"/>
            <a:ext cx="7633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Distinguished SIG Service Award (DSSA) </a:t>
            </a:r>
            <a:endParaRPr lang="en-US" sz="3200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82" y="2387691"/>
            <a:ext cx="4429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Crista Mohammed </a:t>
            </a:r>
            <a:endParaRPr lang="en-US" sz="4000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059" y="3366224"/>
            <a:ext cx="6458549" cy="167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For your ingenuity and dedication in bringing the “</a:t>
            </a:r>
            <a:r>
              <a:rPr lang="en-US" sz="2400" i="1" dirty="0" err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IDeaL</a:t>
            </a:r>
            <a:r>
              <a:rPr lang="en-US" sz="2400" i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: Design for Learning” newsletter back to life in its online incarnation</a:t>
            </a:r>
            <a:r>
              <a:rPr lang="en-US" sz="2400" i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903058" y="2475571"/>
            <a:ext cx="780775" cy="7025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839225" y="2420540"/>
            <a:ext cx="780775" cy="7025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0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Recognition and thanks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05E1C-E17E-4967-BB06-DB6C73DA753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36363" y="1039020"/>
            <a:ext cx="3714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Associate Fellows</a:t>
            </a:r>
            <a:endParaRPr lang="en-US" sz="3600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663" y="1808383"/>
            <a:ext cx="848607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Li-At </a:t>
            </a:r>
            <a:r>
              <a:rPr lang="en-US" sz="3600" dirty="0" err="1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Rathbun</a:t>
            </a:r>
            <a:endParaRPr lang="en-US" sz="3600" dirty="0" smtClean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>
              <a:spcAft>
                <a:spcPts val="1200"/>
              </a:spcAft>
            </a:pPr>
            <a:r>
              <a:rPr lang="en-US" i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For continually encouraging and mentoring technical communicators in best practices and professional development, and for ongoing support to STC communities in providing relevant programs to STC members</a:t>
            </a:r>
            <a:r>
              <a:rPr lang="en-US" i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.</a:t>
            </a:r>
            <a:endParaRPr lang="en-US" dirty="0" smtClean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Maralee</a:t>
            </a:r>
            <a:r>
              <a:rPr lang="en-US" sz="36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Sautter</a:t>
            </a:r>
            <a:endParaRPr lang="en-US" sz="3600" dirty="0" smtClean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>
              <a:spcAft>
                <a:spcPts val="1200"/>
              </a:spcAft>
            </a:pPr>
            <a:r>
              <a:rPr lang="en-US" i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For enthusiastically promoting the value of technical communication within local and virtual communities, and personal leadership qualities that inspire the professional community and the next generation of technical communicators.</a:t>
            </a:r>
          </a:p>
          <a:p>
            <a:pPr algn="ctr"/>
            <a:r>
              <a:rPr lang="en-US" sz="36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Ben </a:t>
            </a:r>
            <a:r>
              <a:rPr lang="en-US" sz="3600" dirty="0" err="1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Woelk</a:t>
            </a:r>
            <a:endParaRPr lang="en-US" sz="3600" dirty="0" smtClean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en-US" i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For </a:t>
            </a:r>
            <a:r>
              <a:rPr lang="en-US" i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passionate support and mentoring of STC leaders and members by modeling servant leadership and developing innovative solutions that strengthen STC communities.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1382560" y="1039020"/>
            <a:ext cx="780775" cy="7025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257516" y="1039019"/>
            <a:ext cx="780775" cy="7025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1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May 9, 2016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-9525"/>
            <a:ext cx="4654550" cy="925513"/>
          </a:xfrm>
        </p:spPr>
        <p:txBody>
          <a:bodyPr/>
          <a:lstStyle/>
          <a:p>
            <a:pPr indent="0" algn="ctr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Wrap 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002562"/>
            <a:ext cx="8068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Thank you for joining us today!</a:t>
            </a:r>
          </a:p>
          <a:p>
            <a:pPr algn="ctr"/>
            <a:r>
              <a:rPr lang="en-CA" sz="32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We’ll see you in Orlando, FL, May 2018!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11" y="1015321"/>
            <a:ext cx="5182078" cy="388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81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May 9, 2016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STC IDL SIG Business Meeting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-9525"/>
            <a:ext cx="4654550" cy="925513"/>
          </a:xfrm>
        </p:spPr>
        <p:txBody>
          <a:bodyPr/>
          <a:lstStyle/>
          <a:p>
            <a:pPr indent="0" algn="ctr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From our Treasurer</a:t>
            </a: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2905" y="4407510"/>
            <a:ext cx="1642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James </a:t>
            </a:r>
            <a:r>
              <a:rPr lang="en-CA" sz="2400" dirty="0" err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Bousquet</a:t>
            </a:r>
            <a:r>
              <a:rPr lang="en-CA" sz="2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,</a:t>
            </a:r>
          </a:p>
          <a:p>
            <a:pPr algn="ctr"/>
            <a:r>
              <a:rPr lang="en-CA" sz="24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Treasurer,</a:t>
            </a:r>
          </a:p>
          <a:p>
            <a:pPr algn="ctr"/>
            <a:r>
              <a:rPr lang="en-CA" sz="24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2015-2017</a:t>
            </a:r>
            <a:endParaRPr lang="en-CA" sz="2400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4"/>
          <a:stretch/>
        </p:blipFill>
        <p:spPr>
          <a:xfrm>
            <a:off x="1334854" y="1422127"/>
            <a:ext cx="2298623" cy="2825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457" y="1422127"/>
            <a:ext cx="2193486" cy="28257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3197" y="4399352"/>
            <a:ext cx="1642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Mellissa </a:t>
            </a:r>
            <a:r>
              <a:rPr lang="en-CA" sz="2400" dirty="0" err="1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Ruryk</a:t>
            </a:r>
            <a:r>
              <a:rPr lang="en-CA" sz="24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,</a:t>
            </a:r>
            <a:endParaRPr lang="en-CA" sz="2400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en-CA" sz="24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Treasurer,</a:t>
            </a:r>
          </a:p>
          <a:p>
            <a:pPr algn="ctr"/>
            <a:r>
              <a:rPr lang="en-CA" sz="24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2017-</a:t>
            </a:r>
            <a:endParaRPr lang="en-CA" sz="2400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92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 smtClean="0">
                <a:latin typeface="Tahoma" charset="0"/>
                <a:ea typeface="Tahoma" charset="0"/>
                <a:cs typeface="Tahoma" charset="0"/>
              </a:rPr>
              <a:t>From our Treasurer</a:t>
            </a:r>
            <a:endParaRPr lang="en-US" sz="3200" b="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STC IDL SIG Business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4D942-E385-4CB1-88AF-27838EF8821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89450" y="1214554"/>
            <a:ext cx="41973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The SIG treasurer manages all financial transactions for the SIG, prepares the annual SIG budget, and provides guidance for best practices regarding SIG financial health.  </a:t>
            </a:r>
          </a:p>
          <a:p>
            <a:endParaRPr lang="en-US" sz="2400" dirty="0" smtClean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  <a:p>
            <a:r>
              <a:rPr lang="en-US" sz="2400" i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Congratulations to James for being elected STC treasurer for 2017-2018!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4554"/>
            <a:ext cx="3603292" cy="23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3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Candara" panose="020E0502030303020204" pitchFamily="34" charset="0"/>
              </a:rPr>
              <a:t>May 9, 2016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Candara" panose="020E0502030303020204" pitchFamily="34" charset="0"/>
              </a:rPr>
              <a:t>STC IDL SIG Business Meeting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>
                <a:latin typeface="Candara" panose="020E0502030303020204" pitchFamily="34" charset="0"/>
              </a:rPr>
              <a:pPr/>
              <a:t>6</a:t>
            </a:fld>
            <a:endParaRPr lang="en-US">
              <a:latin typeface="Candara" panose="020E0502030303020204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-9525"/>
            <a:ext cx="4654550" cy="925513"/>
          </a:xfrm>
        </p:spPr>
        <p:txBody>
          <a:bodyPr/>
          <a:lstStyle/>
          <a:p>
            <a:pPr indent="0" algn="ctr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From our Treasurer</a:t>
            </a: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2258" y="1157708"/>
            <a:ext cx="2810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SIG financial report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For 2016</a:t>
            </a:r>
            <a:endParaRPr lang="en-US" sz="2800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784424"/>
            <a:ext cx="4425950" cy="3224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2" y="2784424"/>
            <a:ext cx="3860253" cy="32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31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Candara" panose="020E0502030303020204" pitchFamily="34" charset="0"/>
              </a:rPr>
              <a:t>May 9, 2016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Candara" panose="020E0502030303020204" pitchFamily="34" charset="0"/>
              </a:rPr>
              <a:t>STC IDL SIG Business Meeting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>
                <a:latin typeface="Candara" panose="020E0502030303020204" pitchFamily="34" charset="0"/>
              </a:rPr>
              <a:pPr/>
              <a:t>7</a:t>
            </a:fld>
            <a:endParaRPr lang="en-US">
              <a:latin typeface="Candara" panose="020E0502030303020204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-9525"/>
            <a:ext cx="4654550" cy="925513"/>
          </a:xfrm>
        </p:spPr>
        <p:txBody>
          <a:bodyPr/>
          <a:lstStyle/>
          <a:p>
            <a:pPr indent="0" algn="ctr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From our Treasurer</a:t>
            </a: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687" y="1271239"/>
            <a:ext cx="3021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SIG financial report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For YTD 2017</a:t>
            </a:r>
            <a:endParaRPr lang="en-US" sz="3200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61" y="1164993"/>
            <a:ext cx="3757867" cy="513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Candara" panose="020E0502030303020204" pitchFamily="34" charset="0"/>
              </a:rPr>
              <a:t>May 9, 2016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Candara" panose="020E0502030303020204" pitchFamily="34" charset="0"/>
              </a:rPr>
              <a:t>STC IDL SIG Business Meeting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C8B3-8B9D-4C94-922E-0979677F921B}" type="slidenum">
              <a:rPr lang="en-US" smtClean="0">
                <a:latin typeface="Candara" panose="020E0502030303020204" pitchFamily="34" charset="0"/>
              </a:rPr>
              <a:pPr/>
              <a:t>8</a:t>
            </a:fld>
            <a:endParaRPr lang="en-US">
              <a:latin typeface="Candara" panose="020E0502030303020204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-9525"/>
            <a:ext cx="4654550" cy="925513"/>
          </a:xfrm>
        </p:spPr>
        <p:txBody>
          <a:bodyPr/>
          <a:lstStyle/>
          <a:p>
            <a:pPr indent="0" algn="ctr" eaLnBrk="1" hangingPunct="1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From our Secretary</a:t>
            </a: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0170" y="1727200"/>
            <a:ext cx="4400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Secretary duties include taking and distributing the monthly meeting minutes, writing a column for the quarterly newsletter, and volunteering whenever I can.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1838959"/>
            <a:ext cx="2078038" cy="2741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362" y="4886960"/>
            <a:ext cx="19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Marcia Shannon, IDL SIG Secretary</a:t>
            </a:r>
          </a:p>
        </p:txBody>
      </p:sp>
    </p:spTree>
    <p:extLst>
      <p:ext uri="{BB962C8B-B14F-4D97-AF65-F5344CB8AC3E}">
        <p14:creationId xmlns:p14="http://schemas.microsoft.com/office/powerpoint/2010/main" val="94742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>
                <a:latin typeface="Tahoma" charset="0"/>
                <a:ea typeface="Tahoma" charset="0"/>
                <a:cs typeface="Tahoma" charset="0"/>
              </a:rPr>
              <a:t>From our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>
                <a:latin typeface="Tahoma" charset="0"/>
                <a:ea typeface="Tahoma" charset="0"/>
                <a:cs typeface="Tahoma" charset="0"/>
              </a:rPr>
              <a:t>Membership</a:t>
            </a:r>
          </a:p>
          <a:p>
            <a:r>
              <a:rPr lang="en-US" sz="3200" dirty="0">
                <a:latin typeface="Tahoma" charset="0"/>
                <a:ea typeface="Tahoma" charset="0"/>
                <a:cs typeface="Tahoma" charset="0"/>
              </a:rPr>
              <a:t>Surveys</a:t>
            </a:r>
          </a:p>
          <a:p>
            <a:r>
              <a:rPr lang="en-US" sz="3200" dirty="0">
                <a:latin typeface="Tahoma" charset="0"/>
                <a:ea typeface="Tahoma" charset="0"/>
                <a:cs typeface="Tahoma" charset="0"/>
              </a:rPr>
              <a:t>Social Media</a:t>
            </a:r>
          </a:p>
          <a:p>
            <a:r>
              <a:rPr lang="en-US" sz="3200" dirty="0">
                <a:latin typeface="Tahoma" charset="0"/>
                <a:ea typeface="Tahoma" charset="0"/>
                <a:cs typeface="Tahoma" charset="0"/>
              </a:rPr>
              <a:t>Mentoring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68400"/>
            <a:ext cx="4038600" cy="4957763"/>
          </a:xfrm>
        </p:spPr>
        <p:txBody>
          <a:bodyPr/>
          <a:lstStyle/>
          <a:p>
            <a:r>
              <a:rPr lang="en-US" sz="3200" dirty="0">
                <a:latin typeface="Tahoma" charset="0"/>
                <a:ea typeface="Tahoma" charset="0"/>
                <a:cs typeface="Tahoma" charset="0"/>
              </a:rPr>
              <a:t>Programs</a:t>
            </a:r>
          </a:p>
          <a:p>
            <a:r>
              <a:rPr lang="en-US" sz="3200" dirty="0">
                <a:latin typeface="Tahoma" charset="0"/>
                <a:ea typeface="Tahoma" charset="0"/>
                <a:cs typeface="Tahoma" charset="0"/>
              </a:rPr>
              <a:t>Newsletter</a:t>
            </a:r>
          </a:p>
          <a:p>
            <a:r>
              <a:rPr lang="en-US" sz="3200" dirty="0">
                <a:latin typeface="Tahoma" charset="0"/>
                <a:ea typeface="Tahoma" charset="0"/>
                <a:cs typeface="Tahoma" charset="0"/>
              </a:rPr>
              <a:t>Web site </a:t>
            </a:r>
          </a:p>
          <a:p>
            <a:r>
              <a:rPr lang="en-US" sz="3200" dirty="0">
                <a:latin typeface="Tahoma" charset="0"/>
                <a:ea typeface="Tahoma" charset="0"/>
                <a:cs typeface="Tahoma" charset="0"/>
              </a:rPr>
              <a:t>Student outreach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STC IDL SIG Business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05E1C-E17E-4967-BB06-DB6C73DA753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71" y="3833929"/>
            <a:ext cx="1363471" cy="2135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63" y="3722128"/>
            <a:ext cx="2333625" cy="22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C_Template">
  <a:themeElements>
    <a:clrScheme name="STC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C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CC89F"/>
        </a:hlink>
        <a:folHlink>
          <a:srgbClr val="1F7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C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C649F"/>
        </a:hlink>
        <a:folHlink>
          <a:srgbClr val="1F7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C_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8A2D"/>
        </a:accent6>
        <a:hlink>
          <a:srgbClr val="A71F15"/>
        </a:hlink>
        <a:folHlink>
          <a:srgbClr val="E432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STC_Template</Template>
  <TotalTime>5751</TotalTime>
  <Words>1734</Words>
  <Application>Microsoft Macintosh PowerPoint</Application>
  <PresentationFormat>On-screen Show (4:3)</PresentationFormat>
  <Paragraphs>324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Candara</vt:lpstr>
      <vt:lpstr>Mistral</vt:lpstr>
      <vt:lpstr>Tahoma</vt:lpstr>
      <vt:lpstr>Verdana</vt:lpstr>
      <vt:lpstr>Wingdings</vt:lpstr>
      <vt:lpstr>Arial</vt:lpstr>
      <vt:lpstr>STC_Template</vt:lpstr>
      <vt:lpstr>Welcome</vt:lpstr>
      <vt:lpstr>Welcome! </vt:lpstr>
      <vt:lpstr>Our Agenda </vt:lpstr>
      <vt:lpstr>From our Treasurer</vt:lpstr>
      <vt:lpstr>From our Treasurer</vt:lpstr>
      <vt:lpstr>From our Treasurer</vt:lpstr>
      <vt:lpstr>From our Treasurer</vt:lpstr>
      <vt:lpstr>From our Secretary</vt:lpstr>
      <vt:lpstr>From our committees</vt:lpstr>
      <vt:lpstr>Membership</vt:lpstr>
      <vt:lpstr>Membership report</vt:lpstr>
      <vt:lpstr>Social media/surveys</vt:lpstr>
      <vt:lpstr>Social media report</vt:lpstr>
      <vt:lpstr>Surveys report</vt:lpstr>
      <vt:lpstr>Student outreach </vt:lpstr>
      <vt:lpstr>Student outreach report</vt:lpstr>
      <vt:lpstr>Mentoring </vt:lpstr>
      <vt:lpstr>Mentoring report</vt:lpstr>
      <vt:lpstr>Programs</vt:lpstr>
      <vt:lpstr>Programs report</vt:lpstr>
      <vt:lpstr>Programs report</vt:lpstr>
      <vt:lpstr>Programs report</vt:lpstr>
      <vt:lpstr>Programs report</vt:lpstr>
      <vt:lpstr>Newsletter</vt:lpstr>
      <vt:lpstr>Newsletter report</vt:lpstr>
      <vt:lpstr>Newsletter report</vt:lpstr>
      <vt:lpstr>Web site</vt:lpstr>
      <vt:lpstr>Web site</vt:lpstr>
      <vt:lpstr>Web site report </vt:lpstr>
      <vt:lpstr>Volunteer opportunities</vt:lpstr>
      <vt:lpstr>Recognition and thanks</vt:lpstr>
      <vt:lpstr>Recognition and thanks</vt:lpstr>
      <vt:lpstr>Recognition and thanks</vt:lpstr>
      <vt:lpstr>Recognition and thanks</vt:lpstr>
      <vt:lpstr>Recognition and thanks </vt:lpstr>
      <vt:lpstr>Recognition and thanks </vt:lpstr>
      <vt:lpstr>Wrap Up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STC IDL SIG Business Meeting Presentation</dc:title>
  <dc:creator>Bogo</dc:creator>
  <cp:lastModifiedBy>Lori Meyer</cp:lastModifiedBy>
  <cp:revision>259</cp:revision>
  <cp:lastPrinted>2017-04-30T00:01:40Z</cp:lastPrinted>
  <dcterms:created xsi:type="dcterms:W3CDTF">2006-05-06T16:28:09Z</dcterms:created>
  <dcterms:modified xsi:type="dcterms:W3CDTF">2017-05-13T03:44:47Z</dcterms:modified>
</cp:coreProperties>
</file>