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9" r:id="rId30"/>
    <p:sldId id="286" r:id="rId31"/>
    <p:sldId id="287" r:id="rId32"/>
    <p:sldId id="288" r:id="rId33"/>
  </p:sldIdLst>
  <p:sldSz cx="9144000" cy="6858000" type="screen4x3"/>
  <p:notesSz cx="6881813" cy="9296400"/>
  <p:embeddedFontLst>
    <p:embeddedFont>
      <p:font typeface="Tahoma" panose="020B0604030504040204" pitchFamily="34" charset="0"/>
      <p:regular r:id="rId36"/>
      <p:bold r:id="rId37"/>
    </p:embeddedFont>
    <p:embeddedFont>
      <p:font typeface="Candara" panose="020E0502030303020204"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
      <p:font typeface="Corsiva"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qui Dill" initials="" lastIdx="7" clrIdx="0"/>
  <p:cmAuthor id="1" name="Jamye Sagan" initials="" lastIdx="2" clrIdx="1"/>
  <p:cmAuthor id="2" name="Lori Meye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F0F7EF-F9FA-4EA4-A9D6-5BF3F03132D2}">
  <a:tblStyle styleId="{60F0F7EF-F9FA-4EA4-A9D6-5BF3F03132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snapToGrid="0">
      <p:cViewPr>
        <p:scale>
          <a:sx n="80" d="100"/>
          <a:sy n="80" d="100"/>
        </p:scale>
        <p:origin x="1032"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742"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1"/>
            <a:ext cx="2982742" cy="466725"/>
          </a:xfrm>
          <a:prstGeom prst="rect">
            <a:avLst/>
          </a:prstGeom>
        </p:spPr>
        <p:txBody>
          <a:bodyPr vert="horz" lIns="91440" tIns="45720" rIns="91440" bIns="45720" rtlCol="0"/>
          <a:lstStyle>
            <a:lvl1pPr algn="r">
              <a:defRPr sz="1200"/>
            </a:lvl1pPr>
          </a:lstStyle>
          <a:p>
            <a:fld id="{C14E9DDD-4659-466B-8DAD-B06A63DE6A59}" type="datetimeFigureOut">
              <a:rPr lang="en-US" smtClean="0"/>
              <a:t>05/24/18</a:t>
            </a:fld>
            <a:endParaRPr lang="en-US"/>
          </a:p>
        </p:txBody>
      </p:sp>
      <p:sp>
        <p:nvSpPr>
          <p:cNvPr id="4" name="Footer Placeholder 3"/>
          <p:cNvSpPr>
            <a:spLocks noGrp="1"/>
          </p:cNvSpPr>
          <p:nvPr>
            <p:ph type="ftr" sz="quarter" idx="2"/>
          </p:nvPr>
        </p:nvSpPr>
        <p:spPr>
          <a:xfrm>
            <a:off x="1" y="8829676"/>
            <a:ext cx="2982742"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6"/>
            <a:ext cx="2982742" cy="466725"/>
          </a:xfrm>
          <a:prstGeom prst="rect">
            <a:avLst/>
          </a:prstGeom>
        </p:spPr>
        <p:txBody>
          <a:bodyPr vert="horz" lIns="91440" tIns="45720" rIns="91440" bIns="45720" rtlCol="0" anchor="b"/>
          <a:lstStyle>
            <a:lvl1pPr algn="r">
              <a:defRPr sz="1200"/>
            </a:lvl1pPr>
          </a:lstStyle>
          <a:p>
            <a:fld id="{9021FB9D-B8B5-49B9-9CD7-C76D841C7208}" type="slidenum">
              <a:rPr lang="en-US" smtClean="0"/>
              <a:t>‹#›</a:t>
            </a:fld>
            <a:endParaRPr lang="en-US"/>
          </a:p>
        </p:txBody>
      </p:sp>
    </p:spTree>
    <p:extLst>
      <p:ext uri="{BB962C8B-B14F-4D97-AF65-F5344CB8AC3E}">
        <p14:creationId xmlns:p14="http://schemas.microsoft.com/office/powerpoint/2010/main" val="3803250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82119" cy="464821"/>
          </a:xfrm>
          <a:prstGeom prst="rect">
            <a:avLst/>
          </a:prstGeom>
          <a:noFill/>
          <a:ln>
            <a:noFill/>
          </a:ln>
        </p:spPr>
        <p:txBody>
          <a:bodyPr spcFirstLastPara="1" wrap="square" lIns="92625" tIns="46300" rIns="92625" bIns="463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98102" y="1"/>
            <a:ext cx="2982119" cy="464821"/>
          </a:xfrm>
          <a:prstGeom prst="rect">
            <a:avLst/>
          </a:prstGeom>
          <a:noFill/>
          <a:ln>
            <a:noFill/>
          </a:ln>
        </p:spPr>
        <p:txBody>
          <a:bodyPr spcFirstLastPara="1" wrap="square" lIns="92625" tIns="46300" rIns="92625" bIns="463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8182" y="4415792"/>
            <a:ext cx="5505450" cy="4183381"/>
          </a:xfrm>
          <a:prstGeom prst="rect">
            <a:avLst/>
          </a:prstGeom>
          <a:noFill/>
          <a:ln>
            <a:noFill/>
          </a:ln>
        </p:spPr>
        <p:txBody>
          <a:bodyPr spcFirstLastPara="1" wrap="square" lIns="92625" tIns="46300" rIns="92625" bIns="46300"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8"/>
            <a:ext cx="2982119" cy="464821"/>
          </a:xfrm>
          <a:prstGeom prst="rect">
            <a:avLst/>
          </a:prstGeom>
          <a:noFill/>
          <a:ln>
            <a:noFill/>
          </a:ln>
        </p:spPr>
        <p:txBody>
          <a:bodyPr spcFirstLastPara="1" wrap="square" lIns="92625" tIns="46300" rIns="92625" bIns="463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98102" y="8829968"/>
            <a:ext cx="2982119" cy="464821"/>
          </a:xfrm>
          <a:prstGeom prst="rect">
            <a:avLst/>
          </a:prstGeom>
          <a:noFill/>
          <a:ln>
            <a:noFill/>
          </a:ln>
        </p:spPr>
        <p:txBody>
          <a:bodyPr spcFirstLastPara="1" wrap="square" lIns="92625" tIns="46300" rIns="92625" bIns="463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 name="Shape 92"/>
          <p:cNvSpPr txBox="1">
            <a:spLocks noGrp="1"/>
          </p:cNvSpPr>
          <p:nvPr>
            <p:ph type="body" idx="1"/>
          </p:nvPr>
        </p:nvSpPr>
        <p:spPr>
          <a:xfrm>
            <a:off x="688182" y="4415792"/>
            <a:ext cx="5505450" cy="4183381"/>
          </a:xfrm>
          <a:prstGeom prst="rect">
            <a:avLst/>
          </a:prstGeom>
          <a:noFill/>
          <a:ln>
            <a:noFill/>
          </a:ln>
        </p:spPr>
        <p:txBody>
          <a:bodyPr spcFirstLastPara="1" wrap="square" lIns="92625" tIns="46300" rIns="92625" bIns="463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3" name="Shape 93"/>
          <p:cNvSpPr txBox="1">
            <a:spLocks noGrp="1"/>
          </p:cNvSpPr>
          <p:nvPr>
            <p:ph type="sldNum" idx="12"/>
          </p:nvPr>
        </p:nvSpPr>
        <p:spPr>
          <a:xfrm>
            <a:off x="3898102" y="8829968"/>
            <a:ext cx="2982119" cy="464821"/>
          </a:xfrm>
          <a:prstGeom prst="rect">
            <a:avLst/>
          </a:prstGeom>
          <a:noFill/>
          <a:ln>
            <a:noFill/>
          </a:ln>
        </p:spPr>
        <p:txBody>
          <a:bodyPr spcFirstLastPara="1" wrap="square" lIns="92625" tIns="46300" rIns="92625" bIns="46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94" name="Shape 194"/>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203" name="Shape 203"/>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dirty="0"/>
          </a:p>
        </p:txBody>
      </p:sp>
      <p:sp>
        <p:nvSpPr>
          <p:cNvPr id="214" name="Shape 214"/>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dirty="0"/>
          </a:p>
        </p:txBody>
      </p:sp>
      <p:sp>
        <p:nvSpPr>
          <p:cNvPr id="224" name="Shape 224"/>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234" name="Shape 234"/>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246" name="Shape 246"/>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277" name="Shape 277"/>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287" name="Shape 287"/>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298" name="Shape 298"/>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309" name="Shape 309"/>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05" name="Shape 105"/>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8181" y="4415791"/>
            <a:ext cx="5505333" cy="4183500"/>
          </a:xfrm>
          <a:prstGeom prst="rect">
            <a:avLst/>
          </a:prstGeom>
        </p:spPr>
        <p:txBody>
          <a:bodyPr spcFirstLastPara="1" wrap="square" lIns="92625" tIns="46300" rIns="92625" bIns="46300" anchor="t" anchorCtr="0">
            <a:noAutofit/>
          </a:bodyPr>
          <a:lstStyle/>
          <a:p>
            <a:pPr marL="0" lvl="0" indent="0" rtl="0">
              <a:spcBef>
                <a:spcPts val="360"/>
              </a:spcBef>
              <a:spcAft>
                <a:spcPts val="0"/>
              </a:spcAft>
              <a:buNone/>
            </a:pPr>
            <a:endParaRPr/>
          </a:p>
        </p:txBody>
      </p:sp>
      <p:sp>
        <p:nvSpPr>
          <p:cNvPr id="320" name="Shape 320"/>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331" name="Shape 331"/>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343" name="Shape 343"/>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353" name="Shape 353"/>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362" name="Shape 362"/>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372" name="Shape 372"/>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382" name="Shape 382"/>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8181" y="4415791"/>
            <a:ext cx="5505333" cy="4183500"/>
          </a:xfrm>
          <a:prstGeom prst="rect">
            <a:avLst/>
          </a:prstGeom>
        </p:spPr>
        <p:txBody>
          <a:bodyPr spcFirstLastPara="1" wrap="square" lIns="92625" tIns="46300" rIns="92625" bIns="46300" anchor="t" anchorCtr="0">
            <a:noAutofit/>
          </a:bodyPr>
          <a:lstStyle/>
          <a:p>
            <a:pPr marL="0" lvl="0" indent="0" rtl="0">
              <a:spcBef>
                <a:spcPts val="360"/>
              </a:spcBef>
              <a:spcAft>
                <a:spcPts val="0"/>
              </a:spcAft>
              <a:buNone/>
            </a:pPr>
            <a:endParaRPr/>
          </a:p>
        </p:txBody>
      </p:sp>
      <p:sp>
        <p:nvSpPr>
          <p:cNvPr id="391" name="Shape 391"/>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8181" y="4415791"/>
            <a:ext cx="5505333" cy="4183500"/>
          </a:xfrm>
          <a:prstGeom prst="rect">
            <a:avLst/>
          </a:prstGeom>
        </p:spPr>
        <p:txBody>
          <a:bodyPr spcFirstLastPara="1" wrap="square" lIns="92625" tIns="46300" rIns="92625" bIns="46300" anchor="t" anchorCtr="0">
            <a:noAutofit/>
          </a:bodyPr>
          <a:lstStyle/>
          <a:p>
            <a:pPr marL="0" lvl="0" indent="0" rtl="0">
              <a:spcBef>
                <a:spcPts val="360"/>
              </a:spcBef>
              <a:spcAft>
                <a:spcPts val="0"/>
              </a:spcAft>
              <a:buNone/>
            </a:pPr>
            <a:endParaRPr/>
          </a:p>
        </p:txBody>
      </p:sp>
      <p:sp>
        <p:nvSpPr>
          <p:cNvPr id="403" name="Shape 403"/>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415" name="Shape 415"/>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17" name="Shape 117"/>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rtl="0">
              <a:spcBef>
                <a:spcPts val="0"/>
              </a:spcBef>
              <a:spcAft>
                <a:spcPts val="0"/>
              </a:spcAft>
              <a:buClr>
                <a:schemeClr val="dk1"/>
              </a:buClr>
              <a:buSzPts val="1100"/>
              <a:buFont typeface="Arial"/>
              <a:buNone/>
            </a:pPr>
            <a:endParaRPr/>
          </a:p>
        </p:txBody>
      </p:sp>
      <p:sp>
        <p:nvSpPr>
          <p:cNvPr id="428" name="Shape 428"/>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439" name="Shape 439"/>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26" name="Shape 126"/>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37" name="Shape 137"/>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48" name="Shape 148"/>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59" name="Shape 159"/>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70" name="Shape 170"/>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8182" y="4415792"/>
            <a:ext cx="5505450" cy="4183381"/>
          </a:xfrm>
          <a:prstGeom prst="rect">
            <a:avLst/>
          </a:prstGeom>
        </p:spPr>
        <p:txBody>
          <a:bodyPr spcFirstLastPara="1" wrap="square" lIns="92625" tIns="46300" rIns="92625" bIns="46300" anchor="t" anchorCtr="0">
            <a:noAutofit/>
          </a:bodyPr>
          <a:lstStyle/>
          <a:p>
            <a:pPr marL="0" lvl="0" indent="0">
              <a:spcBef>
                <a:spcPts val="360"/>
              </a:spcBef>
              <a:spcAft>
                <a:spcPts val="0"/>
              </a:spcAft>
              <a:buNone/>
            </a:pPr>
            <a:endParaRPr/>
          </a:p>
        </p:txBody>
      </p:sp>
      <p:sp>
        <p:nvSpPr>
          <p:cNvPr id="182" name="Shape 182"/>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lt1"/>
                </a:solidFill>
                <a:latin typeface="Tahoma"/>
                <a:ea typeface="Tahoma"/>
                <a:cs typeface="Tahoma"/>
                <a:sym typeface="Tahom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19" name="Shape 19"/>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70C0"/>
              </a:buClr>
              <a:buSzPts val="2400"/>
              <a:buFont typeface="Tahoma"/>
              <a:buChar char="•"/>
              <a:defRPr sz="2400" b="0" i="0" u="none" strike="noStrike" cap="none">
                <a:solidFill>
                  <a:srgbClr val="0070C0"/>
                </a:solidFill>
                <a:latin typeface="Tahoma"/>
                <a:ea typeface="Tahoma"/>
                <a:cs typeface="Tahoma"/>
                <a:sym typeface="Tahoma"/>
              </a:defRPr>
            </a:lvl1pPr>
            <a:lvl2pPr marL="914400" marR="0" lvl="1" indent="-355600" algn="l" rtl="0">
              <a:spcBef>
                <a:spcPts val="400"/>
              </a:spcBef>
              <a:spcAft>
                <a:spcPts val="0"/>
              </a:spcAft>
              <a:buClr>
                <a:srgbClr val="333333"/>
              </a:buClr>
              <a:buSzPts val="2000"/>
              <a:buFont typeface="Tahoma"/>
              <a:buChar char="–"/>
              <a:defRPr sz="2000" b="0" i="0" u="none" strike="noStrike" cap="none">
                <a:solidFill>
                  <a:srgbClr val="333333"/>
                </a:solidFill>
                <a:latin typeface="Tahoma"/>
                <a:ea typeface="Tahoma"/>
                <a:cs typeface="Tahoma"/>
                <a:sym typeface="Tahoma"/>
              </a:defRPr>
            </a:lvl2pPr>
            <a:lvl3pPr marL="1371600" marR="0" lvl="2" indent="-381000" algn="l" rtl="0">
              <a:spcBef>
                <a:spcPts val="480"/>
              </a:spcBef>
              <a:spcAft>
                <a:spcPts val="0"/>
              </a:spcAft>
              <a:buClr>
                <a:srgbClr val="333333"/>
              </a:buClr>
              <a:buSzPts val="2400"/>
              <a:buFont typeface="Tahoma"/>
              <a:buChar char="•"/>
              <a:defRPr sz="2400" b="0" i="0" u="none" strike="noStrike" cap="none">
                <a:solidFill>
                  <a:srgbClr val="333333"/>
                </a:solidFill>
                <a:latin typeface="Tahoma"/>
                <a:ea typeface="Tahoma"/>
                <a:cs typeface="Tahoma"/>
                <a:sym typeface="Tahoma"/>
              </a:defRPr>
            </a:lvl3pPr>
            <a:lvl4pPr marL="1828800" marR="0" lvl="3" indent="-355600" algn="l" rtl="0">
              <a:spcBef>
                <a:spcPts val="400"/>
              </a:spcBef>
              <a:spcAft>
                <a:spcPts val="0"/>
              </a:spcAft>
              <a:buClr>
                <a:srgbClr val="333333"/>
              </a:buClr>
              <a:buSzPts val="2000"/>
              <a:buFont typeface="Tahoma"/>
              <a:buChar char="–"/>
              <a:defRPr sz="2000" b="0" i="0" u="none" strike="noStrike" cap="none">
                <a:solidFill>
                  <a:srgbClr val="333333"/>
                </a:solidFill>
                <a:latin typeface="Tahoma"/>
                <a:ea typeface="Tahoma"/>
                <a:cs typeface="Tahoma"/>
                <a:sym typeface="Tahoma"/>
              </a:defRPr>
            </a:lvl4pPr>
            <a:lvl5pPr marL="2286000" marR="0" lvl="4" indent="-355600" algn="l" rtl="0">
              <a:spcBef>
                <a:spcPts val="400"/>
              </a:spcBef>
              <a:spcAft>
                <a:spcPts val="0"/>
              </a:spcAft>
              <a:buClr>
                <a:srgbClr val="333333"/>
              </a:buClr>
              <a:buSzPts val="2000"/>
              <a:buFont typeface="Tahoma"/>
              <a:buChar char="»"/>
              <a:defRPr sz="2000" b="0" i="0" u="none" strike="noStrike" cap="none">
                <a:solidFill>
                  <a:srgbClr val="333333"/>
                </a:solidFill>
                <a:latin typeface="Tahoma"/>
                <a:ea typeface="Tahoma"/>
                <a:cs typeface="Tahoma"/>
                <a:sym typeface="Tahoma"/>
              </a:defRPr>
            </a:lvl5pPr>
            <a:lvl6pPr marL="2743200" marR="0" lvl="5"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6pPr>
            <a:lvl7pPr marL="3200400" marR="0" lvl="6"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7pPr>
            <a:lvl8pPr marL="3657600" marR="0" lvl="7"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8pPr>
            <a:lvl9pPr marL="4114800" marR="0" lvl="8"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9pPr>
          </a:lstStyle>
          <a:p>
            <a:endParaRPr/>
          </a:p>
        </p:txBody>
      </p:sp>
      <p:sp>
        <p:nvSpPr>
          <p:cNvPr id="20" name="Shape 20"/>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0" marR="0" lvl="1" indent="0" algn="r" rtl="0">
              <a:spcBef>
                <a:spcPts val="0"/>
              </a:spcBef>
              <a:spcAft>
                <a:spcPts val="0"/>
              </a:spcAft>
              <a:buNone/>
              <a:defRPr sz="1200" b="0" i="0" u="none" strike="noStrike" cap="none">
                <a:solidFill>
                  <a:schemeClr val="dk1"/>
                </a:solidFill>
                <a:latin typeface="Tahoma"/>
                <a:ea typeface="Tahoma"/>
                <a:cs typeface="Tahoma"/>
                <a:sym typeface="Tahoma"/>
              </a:defRPr>
            </a:lvl2pPr>
            <a:lvl3pPr marL="0" marR="0" lvl="2" indent="0" algn="r" rtl="0">
              <a:spcBef>
                <a:spcPts val="0"/>
              </a:spcBef>
              <a:spcAft>
                <a:spcPts val="0"/>
              </a:spcAft>
              <a:buNone/>
              <a:defRPr sz="1200" b="0" i="0" u="none" strike="noStrike" cap="none">
                <a:solidFill>
                  <a:schemeClr val="dk1"/>
                </a:solidFill>
                <a:latin typeface="Tahoma"/>
                <a:ea typeface="Tahoma"/>
                <a:cs typeface="Tahoma"/>
                <a:sym typeface="Tahoma"/>
              </a:defRPr>
            </a:lvl3pPr>
            <a:lvl4pPr marL="0" marR="0" lvl="3" indent="0" algn="r" rtl="0">
              <a:spcBef>
                <a:spcPts val="0"/>
              </a:spcBef>
              <a:spcAft>
                <a:spcPts val="0"/>
              </a:spcAft>
              <a:buNone/>
              <a:defRPr sz="1200" b="0" i="0" u="none" strike="noStrike" cap="none">
                <a:solidFill>
                  <a:schemeClr val="dk1"/>
                </a:solidFill>
                <a:latin typeface="Tahoma"/>
                <a:ea typeface="Tahoma"/>
                <a:cs typeface="Tahoma"/>
                <a:sym typeface="Tahoma"/>
              </a:defRPr>
            </a:lvl4pPr>
            <a:lvl5pPr marL="0" marR="0" lvl="4" indent="0" algn="r" rtl="0">
              <a:spcBef>
                <a:spcPts val="0"/>
              </a:spcBef>
              <a:spcAft>
                <a:spcPts val="0"/>
              </a:spcAft>
              <a:buNone/>
              <a:defRPr sz="1200" b="0" i="0" u="none" strike="noStrike" cap="none">
                <a:solidFill>
                  <a:schemeClr val="dk1"/>
                </a:solidFill>
                <a:latin typeface="Tahoma"/>
                <a:ea typeface="Tahoma"/>
                <a:cs typeface="Tahoma"/>
                <a:sym typeface="Tahoma"/>
              </a:defRPr>
            </a:lvl5pPr>
            <a:lvl6pPr marL="0" marR="0" lvl="5" indent="0" algn="r" rtl="0">
              <a:spcBef>
                <a:spcPts val="0"/>
              </a:spcBef>
              <a:spcAft>
                <a:spcPts val="0"/>
              </a:spcAft>
              <a:buNone/>
              <a:defRPr sz="1200" b="0" i="0" u="none" strike="noStrike" cap="none">
                <a:solidFill>
                  <a:schemeClr val="dk1"/>
                </a:solidFill>
                <a:latin typeface="Tahoma"/>
                <a:ea typeface="Tahoma"/>
                <a:cs typeface="Tahoma"/>
                <a:sym typeface="Tahoma"/>
              </a:defRPr>
            </a:lvl6pPr>
            <a:lvl7pPr marL="0" marR="0" lvl="6" indent="0" algn="r" rtl="0">
              <a:spcBef>
                <a:spcPts val="0"/>
              </a:spcBef>
              <a:spcAft>
                <a:spcPts val="0"/>
              </a:spcAft>
              <a:buNone/>
              <a:defRPr sz="1200" b="0" i="0" u="none" strike="noStrike" cap="none">
                <a:solidFill>
                  <a:schemeClr val="dk1"/>
                </a:solidFill>
                <a:latin typeface="Tahoma"/>
                <a:ea typeface="Tahoma"/>
                <a:cs typeface="Tahoma"/>
                <a:sym typeface="Tahoma"/>
              </a:defRPr>
            </a:lvl7pPr>
            <a:lvl8pPr marL="0" marR="0" lvl="7" indent="0" algn="r" rtl="0">
              <a:spcBef>
                <a:spcPts val="0"/>
              </a:spcBef>
              <a:spcAft>
                <a:spcPts val="0"/>
              </a:spcAft>
              <a:buNone/>
              <a:defRPr sz="1200" b="0" i="0" u="none" strike="noStrike" cap="none">
                <a:solidFill>
                  <a:schemeClr val="dk1"/>
                </a:solidFill>
                <a:latin typeface="Tahoma"/>
                <a:ea typeface="Tahoma"/>
                <a:cs typeface="Tahoma"/>
                <a:sym typeface="Tahoma"/>
              </a:defRPr>
            </a:lvl8pPr>
            <a:lvl9pPr marL="0" marR="0" lvl="8" indent="0" algn="r" rtl="0">
              <a:spcBef>
                <a:spcPts val="0"/>
              </a:spcBef>
              <a:spcAft>
                <a:spcPts val="0"/>
              </a:spcAft>
              <a:buNone/>
              <a:defRPr sz="1200" b="0" i="0" u="none" strike="noStrike" cap="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lstStyle>
            <a:lvl1pPr marR="0" lvl="0" algn="l" rtl="0">
              <a:spcBef>
                <a:spcPts val="0"/>
              </a:spcBef>
              <a:spcAft>
                <a:spcPts val="0"/>
              </a:spcAft>
              <a:buSzPts val="1400"/>
              <a:buNone/>
              <a:defRPr sz="28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80" name="Shape 80"/>
          <p:cNvSpPr txBox="1">
            <a:spLocks noGrp="1"/>
          </p:cNvSpPr>
          <p:nvPr>
            <p:ph type="body" idx="1"/>
          </p:nvPr>
        </p:nvSpPr>
        <p:spPr>
          <a:xfrm rot="5400000">
            <a:off x="2093118" y="-467519"/>
            <a:ext cx="4957763" cy="82296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70C0"/>
              </a:buClr>
              <a:buSzPts val="2400"/>
              <a:buFont typeface="Candara"/>
              <a:buChar char="•"/>
              <a:defRPr sz="2400" b="0" i="0" u="none" strike="noStrike" cap="none">
                <a:solidFill>
                  <a:srgbClr val="0070C0"/>
                </a:solidFill>
                <a:latin typeface="Candara"/>
                <a:ea typeface="Candara"/>
                <a:cs typeface="Candara"/>
                <a:sym typeface="Candara"/>
              </a:defRPr>
            </a:lvl1pPr>
            <a:lvl2pPr marL="914400" marR="0" lvl="1"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2pPr>
            <a:lvl3pPr marL="1371600" marR="0" lvl="2" indent="-381000" algn="l" rtl="0">
              <a:spcBef>
                <a:spcPts val="480"/>
              </a:spcBef>
              <a:spcAft>
                <a:spcPts val="0"/>
              </a:spcAft>
              <a:buClr>
                <a:srgbClr val="333333"/>
              </a:buClr>
              <a:buSzPts val="2400"/>
              <a:buFont typeface="Candara"/>
              <a:buChar char="•"/>
              <a:defRPr sz="2400" b="0" i="0" u="none" strike="noStrike" cap="none">
                <a:solidFill>
                  <a:srgbClr val="333333"/>
                </a:solidFill>
                <a:latin typeface="Candara"/>
                <a:ea typeface="Candara"/>
                <a:cs typeface="Candara"/>
                <a:sym typeface="Candara"/>
              </a:defRPr>
            </a:lvl3pPr>
            <a:lvl4pPr marL="1828800" marR="0" lvl="3"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4pPr>
            <a:lvl5pPr marL="2286000" marR="0" lvl="4"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5pPr>
            <a:lvl6pPr marL="2743200" marR="0" lvl="5"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6pPr>
            <a:lvl7pPr marL="3200400" marR="0" lvl="6"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7pPr>
            <a:lvl8pPr marL="3657600" marR="0" lvl="7"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8pPr>
            <a:lvl9pPr marL="4114800" marR="0" lvl="8"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9pPr>
          </a:lstStyle>
          <a:p>
            <a:endParaRPr/>
          </a:p>
        </p:txBody>
      </p:sp>
      <p:sp>
        <p:nvSpPr>
          <p:cNvPr id="81" name="Shape 81"/>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990306" y="1972469"/>
            <a:ext cx="6135688" cy="2171700"/>
          </a:xfrm>
          <a:prstGeom prst="rect">
            <a:avLst/>
          </a:prstGeom>
          <a:solidFill>
            <a:srgbClr val="0070C0">
              <a:alpha val="79607"/>
            </a:srgbClr>
          </a:solidFill>
          <a:ln>
            <a:noFill/>
          </a:ln>
        </p:spPr>
        <p:txBody>
          <a:bodyPr spcFirstLastPara="1" wrap="square" lIns="91425" tIns="45700" rIns="91425" bIns="45700" anchor="ctr" anchorCtr="0"/>
          <a:lstStyle>
            <a:lvl1pPr marR="0" lvl="0" algn="l" rtl="0">
              <a:spcBef>
                <a:spcPts val="0"/>
              </a:spcBef>
              <a:spcAft>
                <a:spcPts val="0"/>
              </a:spcAft>
              <a:buSzPts val="1400"/>
              <a:buNone/>
              <a:defRPr sz="28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86" name="Shape 86"/>
          <p:cNvSpPr txBox="1">
            <a:spLocks noGrp="1"/>
          </p:cNvSpPr>
          <p:nvPr>
            <p:ph type="body" idx="1"/>
          </p:nvPr>
        </p:nvSpPr>
        <p:spPr>
          <a:xfrm rot="5400000">
            <a:off x="570706" y="-123031"/>
            <a:ext cx="6135688" cy="63627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70C0"/>
              </a:buClr>
              <a:buSzPts val="2400"/>
              <a:buFont typeface="Candara"/>
              <a:buChar char="•"/>
              <a:defRPr sz="2400" b="0" i="0" u="none" strike="noStrike" cap="none">
                <a:solidFill>
                  <a:srgbClr val="0070C0"/>
                </a:solidFill>
                <a:latin typeface="Candara"/>
                <a:ea typeface="Candara"/>
                <a:cs typeface="Candara"/>
                <a:sym typeface="Candara"/>
              </a:defRPr>
            </a:lvl1pPr>
            <a:lvl2pPr marL="914400" marR="0" lvl="1"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2pPr>
            <a:lvl3pPr marL="1371600" marR="0" lvl="2" indent="-381000" algn="l" rtl="0">
              <a:spcBef>
                <a:spcPts val="480"/>
              </a:spcBef>
              <a:spcAft>
                <a:spcPts val="0"/>
              </a:spcAft>
              <a:buClr>
                <a:srgbClr val="333333"/>
              </a:buClr>
              <a:buSzPts val="2400"/>
              <a:buFont typeface="Candara"/>
              <a:buChar char="•"/>
              <a:defRPr sz="2400" b="0" i="0" u="none" strike="noStrike" cap="none">
                <a:solidFill>
                  <a:srgbClr val="333333"/>
                </a:solidFill>
                <a:latin typeface="Candara"/>
                <a:ea typeface="Candara"/>
                <a:cs typeface="Candara"/>
                <a:sym typeface="Candara"/>
              </a:defRPr>
            </a:lvl3pPr>
            <a:lvl4pPr marL="1828800" marR="0" lvl="3"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4pPr>
            <a:lvl5pPr marL="2286000" marR="0" lvl="4"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5pPr>
            <a:lvl6pPr marL="2743200" marR="0" lvl="5"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6pPr>
            <a:lvl7pPr marL="3200400" marR="0" lvl="6"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7pPr>
            <a:lvl8pPr marL="3657600" marR="0" lvl="7"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8pPr>
            <a:lvl9pPr marL="4114800" marR="0" lvl="8"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9pPr>
          </a:lstStyle>
          <a:p>
            <a:endParaRPr/>
          </a:p>
        </p:txBody>
      </p:sp>
      <p:sp>
        <p:nvSpPr>
          <p:cNvPr id="87" name="Shape 87"/>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lstStyle>
            <a:lvl1pPr marR="0" lvl="0" algn="l" rtl="0">
              <a:spcBef>
                <a:spcPts val="0"/>
              </a:spcBef>
              <a:spcAft>
                <a:spcPts val="0"/>
              </a:spcAft>
              <a:buSzPts val="1400"/>
              <a:buNone/>
              <a:defRPr sz="28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25" name="Shape 25"/>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lstStyle>
            <a:lvl1pPr marR="0" lvl="0" algn="l" rtl="0">
              <a:spcBef>
                <a:spcPts val="0"/>
              </a:spcBef>
              <a:spcAft>
                <a:spcPts val="0"/>
              </a:spcAft>
              <a:buSzPts val="1400"/>
              <a:buNone/>
              <a:defRPr sz="28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30" name="Shape 30"/>
          <p:cNvSpPr txBox="1">
            <a:spLocks noGrp="1"/>
          </p:cNvSpPr>
          <p:nvPr>
            <p:ph type="body" idx="1"/>
          </p:nvPr>
        </p:nvSpPr>
        <p:spPr>
          <a:xfrm>
            <a:off x="457200" y="1168400"/>
            <a:ext cx="4038600" cy="49577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0070C0"/>
              </a:buClr>
              <a:buSzPts val="2800"/>
              <a:buFont typeface="Candara"/>
              <a:buChar char="•"/>
              <a:defRPr sz="2800" b="0" i="0" u="none" strike="noStrike" cap="none">
                <a:solidFill>
                  <a:srgbClr val="0070C0"/>
                </a:solidFill>
                <a:latin typeface="Candara"/>
                <a:ea typeface="Candara"/>
                <a:cs typeface="Candara"/>
                <a:sym typeface="Candara"/>
              </a:defRPr>
            </a:lvl1pPr>
            <a:lvl2pPr marL="914400" marR="0" lvl="1" indent="-381000" algn="l" rtl="0">
              <a:spcBef>
                <a:spcPts val="480"/>
              </a:spcBef>
              <a:spcAft>
                <a:spcPts val="0"/>
              </a:spcAft>
              <a:buClr>
                <a:srgbClr val="333333"/>
              </a:buClr>
              <a:buSzPts val="2400"/>
              <a:buFont typeface="Candara"/>
              <a:buChar char="–"/>
              <a:defRPr sz="2400" b="0" i="0" u="none" strike="noStrike" cap="none">
                <a:solidFill>
                  <a:srgbClr val="333333"/>
                </a:solidFill>
                <a:latin typeface="Candara"/>
                <a:ea typeface="Candara"/>
                <a:cs typeface="Candara"/>
                <a:sym typeface="Candara"/>
              </a:defRPr>
            </a:lvl2pPr>
            <a:lvl3pPr marL="1371600" marR="0" lvl="2"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3pPr>
            <a:lvl4pPr marL="1828800" marR="0" lvl="3"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4pPr>
            <a:lvl5pPr marL="2286000" marR="0" lvl="4"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5pPr>
            <a:lvl6pPr marL="2743200" marR="0" lvl="5"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6pPr>
            <a:lvl7pPr marL="3200400" marR="0" lvl="6"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7pPr>
            <a:lvl8pPr marL="3657600" marR="0" lvl="7"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8pPr>
            <a:lvl9pPr marL="4114800" marR="0" lvl="8"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9pPr>
          </a:lstStyle>
          <a:p>
            <a:endParaRPr/>
          </a:p>
        </p:txBody>
      </p:sp>
      <p:sp>
        <p:nvSpPr>
          <p:cNvPr id="31" name="Shape 31"/>
          <p:cNvSpPr txBox="1">
            <a:spLocks noGrp="1"/>
          </p:cNvSpPr>
          <p:nvPr>
            <p:ph type="body" idx="2"/>
          </p:nvPr>
        </p:nvSpPr>
        <p:spPr>
          <a:xfrm>
            <a:off x="4648200" y="1168400"/>
            <a:ext cx="4038600" cy="49577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0070C0"/>
              </a:buClr>
              <a:buSzPts val="2800"/>
              <a:buFont typeface="Candara"/>
              <a:buChar char="•"/>
              <a:defRPr sz="2800" b="0" i="0" u="none" strike="noStrike" cap="none">
                <a:solidFill>
                  <a:srgbClr val="0070C0"/>
                </a:solidFill>
                <a:latin typeface="Candara"/>
                <a:ea typeface="Candara"/>
                <a:cs typeface="Candara"/>
                <a:sym typeface="Candara"/>
              </a:defRPr>
            </a:lvl1pPr>
            <a:lvl2pPr marL="914400" marR="0" lvl="1" indent="-381000" algn="l" rtl="0">
              <a:spcBef>
                <a:spcPts val="480"/>
              </a:spcBef>
              <a:spcAft>
                <a:spcPts val="0"/>
              </a:spcAft>
              <a:buClr>
                <a:srgbClr val="333333"/>
              </a:buClr>
              <a:buSzPts val="2400"/>
              <a:buFont typeface="Candara"/>
              <a:buChar char="–"/>
              <a:defRPr sz="2400" b="0" i="0" u="none" strike="noStrike" cap="none">
                <a:solidFill>
                  <a:srgbClr val="333333"/>
                </a:solidFill>
                <a:latin typeface="Candara"/>
                <a:ea typeface="Candara"/>
                <a:cs typeface="Candara"/>
                <a:sym typeface="Candara"/>
              </a:defRPr>
            </a:lvl2pPr>
            <a:lvl3pPr marL="1371600" marR="0" lvl="2"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3pPr>
            <a:lvl4pPr marL="1828800" marR="0" lvl="3"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4pPr>
            <a:lvl5pPr marL="2286000" marR="0" lvl="4"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5pPr>
            <a:lvl6pPr marL="2743200" marR="0" lvl="5"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6pPr>
            <a:lvl7pPr marL="3200400" marR="0" lvl="6"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7pPr>
            <a:lvl8pPr marL="3657600" marR="0" lvl="7"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8pPr>
            <a:lvl9pPr marL="4114800" marR="0" lvl="8"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9pPr>
          </a:lstStyle>
          <a:p>
            <a:endParaRPr/>
          </a:p>
        </p:txBody>
      </p:sp>
      <p:sp>
        <p:nvSpPr>
          <p:cNvPr id="32" name="Shape 32"/>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
        <p:cNvGrpSpPr/>
        <p:nvPr/>
      </p:nvGrpSpPr>
      <p:grpSpPr>
        <a:xfrm>
          <a:off x="0" y="0"/>
          <a:ext cx="0" cy="0"/>
          <a:chOff x="0" y="0"/>
          <a:chExt cx="0" cy="0"/>
        </a:xfrm>
      </p:grpSpPr>
      <p:sp>
        <p:nvSpPr>
          <p:cNvPr id="36" name="Shape 36"/>
          <p:cNvSpPr/>
          <p:nvPr/>
        </p:nvSpPr>
        <p:spPr>
          <a:xfrm>
            <a:off x="0" y="0"/>
            <a:ext cx="9144000" cy="244475"/>
          </a:xfrm>
          <a:prstGeom prst="rect">
            <a:avLst/>
          </a:prstGeom>
          <a:solidFill>
            <a:srgbClr val="F5D1B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37" name="Shape 37"/>
          <p:cNvCxnSpPr/>
          <p:nvPr/>
        </p:nvCxnSpPr>
        <p:spPr>
          <a:xfrm>
            <a:off x="0" y="6386513"/>
            <a:ext cx="9144000" cy="12700"/>
          </a:xfrm>
          <a:prstGeom prst="straightConnector1">
            <a:avLst/>
          </a:prstGeom>
          <a:noFill/>
          <a:ln w="9525" cap="flat" cmpd="sng">
            <a:solidFill>
              <a:schemeClr val="dk1"/>
            </a:solidFill>
            <a:prstDash val="dash"/>
            <a:round/>
            <a:headEnd type="none" w="med" len="med"/>
            <a:tailEnd type="none" w="med" len="med"/>
          </a:ln>
        </p:spPr>
      </p:cxnSp>
      <p:cxnSp>
        <p:nvCxnSpPr>
          <p:cNvPr id="38" name="Shape 38"/>
          <p:cNvCxnSpPr/>
          <p:nvPr/>
        </p:nvCxnSpPr>
        <p:spPr>
          <a:xfrm>
            <a:off x="3752850" y="3600450"/>
            <a:ext cx="0" cy="2786063"/>
          </a:xfrm>
          <a:prstGeom prst="straightConnector1">
            <a:avLst/>
          </a:prstGeom>
          <a:noFill/>
          <a:ln w="9525" cap="flat" cmpd="sng">
            <a:solidFill>
              <a:schemeClr val="dk1"/>
            </a:solidFill>
            <a:prstDash val="dash"/>
            <a:round/>
            <a:headEnd type="none" w="med" len="med"/>
            <a:tailEnd type="none" w="med" len="med"/>
          </a:ln>
        </p:spPr>
      </p:cxnSp>
      <p:pic>
        <p:nvPicPr>
          <p:cNvPr id="39" name="Shape 39" descr="Color_H_high"/>
          <p:cNvPicPr preferRelativeResize="0"/>
          <p:nvPr/>
        </p:nvPicPr>
        <p:blipFill rotWithShape="1">
          <a:blip r:embed="rId2">
            <a:alphaModFix/>
          </a:blip>
          <a:srcRect/>
          <a:stretch/>
        </p:blipFill>
        <p:spPr>
          <a:xfrm>
            <a:off x="998538" y="0"/>
            <a:ext cx="4506912" cy="1230313"/>
          </a:xfrm>
          <a:prstGeom prst="rect">
            <a:avLst/>
          </a:prstGeom>
          <a:noFill/>
          <a:ln>
            <a:noFill/>
          </a:ln>
        </p:spPr>
      </p:pic>
      <p:sp>
        <p:nvSpPr>
          <p:cNvPr id="40" name="Shape 40"/>
          <p:cNvSpPr txBox="1">
            <a:spLocks noGrp="1"/>
          </p:cNvSpPr>
          <p:nvPr>
            <p:ph type="subTitle" idx="1"/>
          </p:nvPr>
        </p:nvSpPr>
        <p:spPr>
          <a:xfrm>
            <a:off x="3752850" y="3600450"/>
            <a:ext cx="5391150" cy="1752600"/>
          </a:xfrm>
          <a:prstGeom prst="rect">
            <a:avLst/>
          </a:prstGeom>
          <a:solidFill>
            <a:srgbClr val="F5D1BC"/>
          </a:solidFill>
          <a:ln>
            <a:noFill/>
          </a:ln>
        </p:spPr>
        <p:txBody>
          <a:bodyPr spcFirstLastPara="1" wrap="square" lIns="91425" tIns="45700" rIns="91425" bIns="45700" anchor="t" anchorCtr="0"/>
          <a:lstStyle>
            <a:lvl1pPr marR="0" lvl="0" algn="ctr" rtl="0">
              <a:spcBef>
                <a:spcPts val="480"/>
              </a:spcBef>
              <a:spcAft>
                <a:spcPts val="0"/>
              </a:spcAft>
              <a:buClr>
                <a:srgbClr val="333333"/>
              </a:buClr>
              <a:buSzPts val="2400"/>
              <a:buFont typeface="Candara"/>
              <a:buNone/>
              <a:defRPr sz="2400" b="0" i="0" u="none" strike="noStrike" cap="none">
                <a:solidFill>
                  <a:srgbClr val="333333"/>
                </a:solidFill>
                <a:latin typeface="Candara"/>
                <a:ea typeface="Candara"/>
                <a:cs typeface="Candara"/>
                <a:sym typeface="Candara"/>
              </a:defRPr>
            </a:lvl1pPr>
            <a:lvl2pPr marR="0" lvl="1"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2pPr>
            <a:lvl3pPr marR="0" lvl="2" algn="l" rtl="0">
              <a:spcBef>
                <a:spcPts val="480"/>
              </a:spcBef>
              <a:spcAft>
                <a:spcPts val="0"/>
              </a:spcAft>
              <a:buClr>
                <a:srgbClr val="333333"/>
              </a:buClr>
              <a:buSzPts val="2400"/>
              <a:buFont typeface="Candara"/>
              <a:buChar char="•"/>
              <a:defRPr sz="2400" b="0" i="0" u="none" strike="noStrike" cap="none">
                <a:solidFill>
                  <a:srgbClr val="333333"/>
                </a:solidFill>
                <a:latin typeface="Candara"/>
                <a:ea typeface="Candara"/>
                <a:cs typeface="Candara"/>
                <a:sym typeface="Candara"/>
              </a:defRPr>
            </a:lvl3pPr>
            <a:lvl4pPr marR="0" lvl="3"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4pPr>
            <a:lvl5pPr marR="0" lvl="4"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5pPr>
            <a:lvl6pPr marR="0" lvl="5"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6pPr>
            <a:lvl7pPr marR="0" lvl="6"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7pPr>
            <a:lvl8pPr marR="0" lvl="7"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8pPr>
            <a:lvl9pPr marR="0" lvl="8"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9pPr>
          </a:lstStyle>
          <a:p>
            <a:endParaRPr/>
          </a:p>
        </p:txBody>
      </p:sp>
      <p:sp>
        <p:nvSpPr>
          <p:cNvPr id="41" name="Shape 41"/>
          <p:cNvSpPr txBox="1">
            <a:spLocks noGrp="1"/>
          </p:cNvSpPr>
          <p:nvPr>
            <p:ph type="ctrTitle"/>
          </p:nvPr>
        </p:nvSpPr>
        <p:spPr>
          <a:xfrm>
            <a:off x="0" y="2130425"/>
            <a:ext cx="9144000" cy="1470025"/>
          </a:xfrm>
          <a:prstGeom prst="rect">
            <a:avLst/>
          </a:prstGeom>
          <a:solidFill>
            <a:srgbClr val="B7531B"/>
          </a:solidFill>
          <a:ln w="9525" cap="flat" cmpd="sng">
            <a:solidFill>
              <a:schemeClr val="dk1"/>
            </a:solidFill>
            <a:prstDash val="solid"/>
            <a:round/>
            <a:headEnd type="none" w="sm" len="sm"/>
            <a:tailEnd type="none" w="sm" len="sm"/>
          </a:ln>
        </p:spPr>
        <p:txBody>
          <a:bodyPr spcFirstLastPara="1" wrap="square" lIns="91425" tIns="45700" rIns="91425" bIns="45700" anchor="ctr" anchorCtr="0"/>
          <a:lstStyle>
            <a:lvl1pPr marR="0" lvl="0" algn="ctr" rtl="0">
              <a:spcBef>
                <a:spcPts val="0"/>
              </a:spcBef>
              <a:spcAft>
                <a:spcPts val="0"/>
              </a:spcAft>
              <a:buSzPts val="1400"/>
              <a:buNone/>
              <a:defRPr sz="28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42" name="Shape 42"/>
          <p:cNvSpPr txBox="1">
            <a:spLocks noGrp="1"/>
          </p:cNvSpPr>
          <p:nvPr>
            <p:ph type="dt" idx="10"/>
          </p:nvPr>
        </p:nvSpPr>
        <p:spPr>
          <a:xfrm>
            <a:off x="457200" y="6408738"/>
            <a:ext cx="2133600" cy="3127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124200" y="6408738"/>
            <a:ext cx="2895600" cy="312737"/>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553200" y="6381750"/>
            <a:ext cx="2133600" cy="3397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3" y="4406900"/>
            <a:ext cx="7772400" cy="1362075"/>
          </a:xfrm>
          <a:prstGeom prst="rect">
            <a:avLst/>
          </a:prstGeom>
          <a:solidFill>
            <a:srgbClr val="0070C0">
              <a:alpha val="79607"/>
            </a:srgbClr>
          </a:solid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47" name="Shape 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0070C0"/>
              </a:buClr>
              <a:buSzPts val="2000"/>
              <a:buFont typeface="Candara"/>
              <a:buNone/>
              <a:defRPr sz="2000" b="0" i="0" u="none" strike="noStrike" cap="none">
                <a:solidFill>
                  <a:srgbClr val="0070C0"/>
                </a:solidFill>
                <a:latin typeface="Candara"/>
                <a:ea typeface="Candara"/>
                <a:cs typeface="Candara"/>
                <a:sym typeface="Candara"/>
              </a:defRPr>
            </a:lvl1pPr>
            <a:lvl2pPr marL="914400" marR="0" lvl="1" indent="-228600" algn="l" rtl="0">
              <a:spcBef>
                <a:spcPts val="360"/>
              </a:spcBef>
              <a:spcAft>
                <a:spcPts val="0"/>
              </a:spcAft>
              <a:buClr>
                <a:srgbClr val="333333"/>
              </a:buClr>
              <a:buSzPts val="1800"/>
              <a:buFont typeface="Candara"/>
              <a:buNone/>
              <a:defRPr sz="1800" b="0" i="0" u="none" strike="noStrike" cap="none">
                <a:solidFill>
                  <a:srgbClr val="333333"/>
                </a:solidFill>
                <a:latin typeface="Candara"/>
                <a:ea typeface="Candara"/>
                <a:cs typeface="Candara"/>
                <a:sym typeface="Candara"/>
              </a:defRPr>
            </a:lvl2pPr>
            <a:lvl3pPr marL="1371600" marR="0" lvl="2" indent="-228600" algn="l" rtl="0">
              <a:spcBef>
                <a:spcPts val="320"/>
              </a:spcBef>
              <a:spcAft>
                <a:spcPts val="0"/>
              </a:spcAft>
              <a:buClr>
                <a:srgbClr val="333333"/>
              </a:buClr>
              <a:buSzPts val="1600"/>
              <a:buFont typeface="Candara"/>
              <a:buNone/>
              <a:defRPr sz="1600" b="0" i="0" u="none" strike="noStrike" cap="none">
                <a:solidFill>
                  <a:srgbClr val="333333"/>
                </a:solidFill>
                <a:latin typeface="Candara"/>
                <a:ea typeface="Candara"/>
                <a:cs typeface="Candara"/>
                <a:sym typeface="Candara"/>
              </a:defRPr>
            </a:lvl3pPr>
            <a:lvl4pPr marL="1828800" marR="0" lvl="3" indent="-228600" algn="l" rtl="0">
              <a:spcBef>
                <a:spcPts val="280"/>
              </a:spcBef>
              <a:spcAft>
                <a:spcPts val="0"/>
              </a:spcAft>
              <a:buClr>
                <a:srgbClr val="333333"/>
              </a:buClr>
              <a:buSzPts val="1400"/>
              <a:buFont typeface="Candara"/>
              <a:buNone/>
              <a:defRPr sz="1400" b="0" i="0" u="none" strike="noStrike" cap="none">
                <a:solidFill>
                  <a:srgbClr val="333333"/>
                </a:solidFill>
                <a:latin typeface="Candara"/>
                <a:ea typeface="Candara"/>
                <a:cs typeface="Candara"/>
                <a:sym typeface="Candara"/>
              </a:defRPr>
            </a:lvl4pPr>
            <a:lvl5pPr marL="2286000" marR="0" lvl="4" indent="-228600" algn="l" rtl="0">
              <a:spcBef>
                <a:spcPts val="280"/>
              </a:spcBef>
              <a:spcAft>
                <a:spcPts val="0"/>
              </a:spcAft>
              <a:buClr>
                <a:srgbClr val="333333"/>
              </a:buClr>
              <a:buSzPts val="1400"/>
              <a:buFont typeface="Candara"/>
              <a:buNone/>
              <a:defRPr sz="1400" b="0" i="0" u="none" strike="noStrike" cap="none">
                <a:solidFill>
                  <a:srgbClr val="333333"/>
                </a:solidFill>
                <a:latin typeface="Candara"/>
                <a:ea typeface="Candara"/>
                <a:cs typeface="Candara"/>
                <a:sym typeface="Candara"/>
              </a:defRPr>
            </a:lvl5pPr>
            <a:lvl6pPr marL="2743200" marR="0" lvl="5" indent="-228600" algn="l" rtl="0">
              <a:spcBef>
                <a:spcPts val="280"/>
              </a:spcBef>
              <a:spcAft>
                <a:spcPts val="0"/>
              </a:spcAft>
              <a:buClr>
                <a:srgbClr val="333333"/>
              </a:buClr>
              <a:buSzPts val="1400"/>
              <a:buFont typeface="Candara"/>
              <a:buNone/>
              <a:defRPr sz="1400" b="0" i="0" u="none" strike="noStrike" cap="none">
                <a:solidFill>
                  <a:srgbClr val="333333"/>
                </a:solidFill>
                <a:latin typeface="Candara"/>
                <a:ea typeface="Candara"/>
                <a:cs typeface="Candara"/>
                <a:sym typeface="Candara"/>
              </a:defRPr>
            </a:lvl6pPr>
            <a:lvl7pPr marL="3200400" marR="0" lvl="6" indent="-228600" algn="l" rtl="0">
              <a:spcBef>
                <a:spcPts val="280"/>
              </a:spcBef>
              <a:spcAft>
                <a:spcPts val="0"/>
              </a:spcAft>
              <a:buClr>
                <a:srgbClr val="333333"/>
              </a:buClr>
              <a:buSzPts val="1400"/>
              <a:buFont typeface="Candara"/>
              <a:buNone/>
              <a:defRPr sz="1400" b="0" i="0" u="none" strike="noStrike" cap="none">
                <a:solidFill>
                  <a:srgbClr val="333333"/>
                </a:solidFill>
                <a:latin typeface="Candara"/>
                <a:ea typeface="Candara"/>
                <a:cs typeface="Candara"/>
                <a:sym typeface="Candara"/>
              </a:defRPr>
            </a:lvl7pPr>
            <a:lvl8pPr marL="3657600" marR="0" lvl="7" indent="-228600" algn="l" rtl="0">
              <a:spcBef>
                <a:spcPts val="280"/>
              </a:spcBef>
              <a:spcAft>
                <a:spcPts val="0"/>
              </a:spcAft>
              <a:buClr>
                <a:srgbClr val="333333"/>
              </a:buClr>
              <a:buSzPts val="1400"/>
              <a:buFont typeface="Candara"/>
              <a:buNone/>
              <a:defRPr sz="1400" b="0" i="0" u="none" strike="noStrike" cap="none">
                <a:solidFill>
                  <a:srgbClr val="333333"/>
                </a:solidFill>
                <a:latin typeface="Candara"/>
                <a:ea typeface="Candara"/>
                <a:cs typeface="Candara"/>
                <a:sym typeface="Candara"/>
              </a:defRPr>
            </a:lvl8pPr>
            <a:lvl9pPr marL="4114800" marR="0" lvl="8" indent="-228600" algn="l" rtl="0">
              <a:spcBef>
                <a:spcPts val="280"/>
              </a:spcBef>
              <a:spcAft>
                <a:spcPts val="0"/>
              </a:spcAft>
              <a:buClr>
                <a:srgbClr val="333333"/>
              </a:buClr>
              <a:buSzPts val="1400"/>
              <a:buFont typeface="Candara"/>
              <a:buNone/>
              <a:defRPr sz="1400" b="0" i="0" u="none" strike="noStrike" cap="none">
                <a:solidFill>
                  <a:srgbClr val="333333"/>
                </a:solidFill>
                <a:latin typeface="Candara"/>
                <a:ea typeface="Candara"/>
                <a:cs typeface="Candara"/>
                <a:sym typeface="Candara"/>
              </a:defRPr>
            </a:lvl9pPr>
          </a:lstStyle>
          <a:p>
            <a:endParaRPr/>
          </a:p>
        </p:txBody>
      </p:sp>
      <p:sp>
        <p:nvSpPr>
          <p:cNvPr id="48" name="Shape 48"/>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8"/>
            <a:ext cx="8229600" cy="1143000"/>
          </a:xfrm>
          <a:prstGeom prst="rect">
            <a:avLst/>
          </a:prstGeom>
          <a:solidFill>
            <a:srgbClr val="0070C0">
              <a:alpha val="79607"/>
            </a:srgbClr>
          </a:solidFill>
          <a:ln>
            <a:noFill/>
          </a:ln>
        </p:spPr>
        <p:txBody>
          <a:bodyPr spcFirstLastPara="1" wrap="square" lIns="91425" tIns="45700" rIns="91425" bIns="45700" anchor="ctr" anchorCtr="0"/>
          <a:lstStyle>
            <a:lvl1pPr marR="0" lvl="0" algn="l" rtl="0">
              <a:spcBef>
                <a:spcPts val="0"/>
              </a:spcBef>
              <a:spcAft>
                <a:spcPts val="0"/>
              </a:spcAft>
              <a:buSzPts val="1400"/>
              <a:buNone/>
              <a:defRPr sz="28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53" name="Shape 5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0070C0"/>
              </a:buClr>
              <a:buSzPts val="2400"/>
              <a:buFont typeface="Candara"/>
              <a:buNone/>
              <a:defRPr sz="2400" b="1" i="0" u="none" strike="noStrike" cap="none">
                <a:solidFill>
                  <a:srgbClr val="0070C0"/>
                </a:solidFill>
                <a:latin typeface="Candara"/>
                <a:ea typeface="Candara"/>
                <a:cs typeface="Candara"/>
                <a:sym typeface="Candara"/>
              </a:defRPr>
            </a:lvl1pPr>
            <a:lvl2pPr marL="914400" marR="0" lvl="1" indent="-228600" algn="l" rtl="0">
              <a:spcBef>
                <a:spcPts val="400"/>
              </a:spcBef>
              <a:spcAft>
                <a:spcPts val="0"/>
              </a:spcAft>
              <a:buClr>
                <a:srgbClr val="333333"/>
              </a:buClr>
              <a:buSzPts val="2000"/>
              <a:buFont typeface="Candara"/>
              <a:buNone/>
              <a:defRPr sz="2000" b="1" i="0" u="none" strike="noStrike" cap="none">
                <a:solidFill>
                  <a:srgbClr val="333333"/>
                </a:solidFill>
                <a:latin typeface="Candara"/>
                <a:ea typeface="Candara"/>
                <a:cs typeface="Candara"/>
                <a:sym typeface="Candara"/>
              </a:defRPr>
            </a:lvl2pPr>
            <a:lvl3pPr marL="1371600" marR="0" lvl="2" indent="-228600" algn="l" rtl="0">
              <a:spcBef>
                <a:spcPts val="360"/>
              </a:spcBef>
              <a:spcAft>
                <a:spcPts val="0"/>
              </a:spcAft>
              <a:buClr>
                <a:srgbClr val="333333"/>
              </a:buClr>
              <a:buSzPts val="1800"/>
              <a:buFont typeface="Candara"/>
              <a:buNone/>
              <a:defRPr sz="1800" b="1" i="0" u="none" strike="noStrike" cap="none">
                <a:solidFill>
                  <a:srgbClr val="333333"/>
                </a:solidFill>
                <a:latin typeface="Candara"/>
                <a:ea typeface="Candara"/>
                <a:cs typeface="Candara"/>
                <a:sym typeface="Candara"/>
              </a:defRPr>
            </a:lvl3pPr>
            <a:lvl4pPr marL="1828800" marR="0" lvl="3"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4pPr>
            <a:lvl5pPr marL="2286000" marR="0" lvl="4"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5pPr>
            <a:lvl6pPr marL="2743200" marR="0" lvl="5"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6pPr>
            <a:lvl7pPr marL="3200400" marR="0" lvl="6"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7pPr>
            <a:lvl8pPr marL="3657600" marR="0" lvl="7"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8pPr>
            <a:lvl9pPr marL="4114800" marR="0" lvl="8"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9pPr>
          </a:lstStyle>
          <a:p>
            <a:endParaRPr/>
          </a:p>
        </p:txBody>
      </p:sp>
      <p:sp>
        <p:nvSpPr>
          <p:cNvPr id="54" name="Shape 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70C0"/>
              </a:buClr>
              <a:buSzPts val="2400"/>
              <a:buFont typeface="Candara"/>
              <a:buChar char="•"/>
              <a:defRPr sz="2400" b="0" i="0" u="none" strike="noStrike" cap="none">
                <a:solidFill>
                  <a:srgbClr val="0070C0"/>
                </a:solidFill>
                <a:latin typeface="Candara"/>
                <a:ea typeface="Candara"/>
                <a:cs typeface="Candara"/>
                <a:sym typeface="Candara"/>
              </a:defRPr>
            </a:lvl1pPr>
            <a:lvl2pPr marL="914400" marR="0" lvl="1"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2pPr>
            <a:lvl3pPr marL="1371600" marR="0" lvl="2"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3pPr>
            <a:lvl4pPr marL="1828800" marR="0" lvl="3"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4pPr>
            <a:lvl5pPr marL="2286000" marR="0" lvl="4"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5pPr>
            <a:lvl6pPr marL="2743200" marR="0" lvl="5"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6pPr>
            <a:lvl7pPr marL="3200400" marR="0" lvl="6"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7pPr>
            <a:lvl8pPr marL="3657600" marR="0" lvl="7"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8pPr>
            <a:lvl9pPr marL="4114800" marR="0" lvl="8"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9pPr>
          </a:lstStyle>
          <a:p>
            <a:endParaRPr/>
          </a:p>
        </p:txBody>
      </p:sp>
      <p:sp>
        <p:nvSpPr>
          <p:cNvPr id="55" name="Shape 5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0070C0"/>
              </a:buClr>
              <a:buSzPts val="2400"/>
              <a:buFont typeface="Candara"/>
              <a:buNone/>
              <a:defRPr sz="2400" b="1" i="0" u="none" strike="noStrike" cap="none">
                <a:solidFill>
                  <a:srgbClr val="0070C0"/>
                </a:solidFill>
                <a:latin typeface="Candara"/>
                <a:ea typeface="Candara"/>
                <a:cs typeface="Candara"/>
                <a:sym typeface="Candara"/>
              </a:defRPr>
            </a:lvl1pPr>
            <a:lvl2pPr marL="914400" marR="0" lvl="1" indent="-228600" algn="l" rtl="0">
              <a:spcBef>
                <a:spcPts val="400"/>
              </a:spcBef>
              <a:spcAft>
                <a:spcPts val="0"/>
              </a:spcAft>
              <a:buClr>
                <a:srgbClr val="333333"/>
              </a:buClr>
              <a:buSzPts val="2000"/>
              <a:buFont typeface="Candara"/>
              <a:buNone/>
              <a:defRPr sz="2000" b="1" i="0" u="none" strike="noStrike" cap="none">
                <a:solidFill>
                  <a:srgbClr val="333333"/>
                </a:solidFill>
                <a:latin typeface="Candara"/>
                <a:ea typeface="Candara"/>
                <a:cs typeface="Candara"/>
                <a:sym typeface="Candara"/>
              </a:defRPr>
            </a:lvl2pPr>
            <a:lvl3pPr marL="1371600" marR="0" lvl="2" indent="-228600" algn="l" rtl="0">
              <a:spcBef>
                <a:spcPts val="360"/>
              </a:spcBef>
              <a:spcAft>
                <a:spcPts val="0"/>
              </a:spcAft>
              <a:buClr>
                <a:srgbClr val="333333"/>
              </a:buClr>
              <a:buSzPts val="1800"/>
              <a:buFont typeface="Candara"/>
              <a:buNone/>
              <a:defRPr sz="1800" b="1" i="0" u="none" strike="noStrike" cap="none">
                <a:solidFill>
                  <a:srgbClr val="333333"/>
                </a:solidFill>
                <a:latin typeface="Candara"/>
                <a:ea typeface="Candara"/>
                <a:cs typeface="Candara"/>
                <a:sym typeface="Candara"/>
              </a:defRPr>
            </a:lvl3pPr>
            <a:lvl4pPr marL="1828800" marR="0" lvl="3"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4pPr>
            <a:lvl5pPr marL="2286000" marR="0" lvl="4"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5pPr>
            <a:lvl6pPr marL="2743200" marR="0" lvl="5"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6pPr>
            <a:lvl7pPr marL="3200400" marR="0" lvl="6"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7pPr>
            <a:lvl8pPr marL="3657600" marR="0" lvl="7"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8pPr>
            <a:lvl9pPr marL="4114800" marR="0" lvl="8" indent="-228600" algn="l" rtl="0">
              <a:spcBef>
                <a:spcPts val="320"/>
              </a:spcBef>
              <a:spcAft>
                <a:spcPts val="0"/>
              </a:spcAft>
              <a:buClr>
                <a:srgbClr val="333333"/>
              </a:buClr>
              <a:buSzPts val="1600"/>
              <a:buFont typeface="Candara"/>
              <a:buNone/>
              <a:defRPr sz="1600" b="1" i="0" u="none" strike="noStrike" cap="none">
                <a:solidFill>
                  <a:srgbClr val="333333"/>
                </a:solidFill>
                <a:latin typeface="Candara"/>
                <a:ea typeface="Candara"/>
                <a:cs typeface="Candara"/>
                <a:sym typeface="Candara"/>
              </a:defRPr>
            </a:lvl9pPr>
          </a:lstStyle>
          <a:p>
            <a:endParaRPr/>
          </a:p>
        </p:txBody>
      </p:sp>
      <p:sp>
        <p:nvSpPr>
          <p:cNvPr id="56" name="Shape 5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70C0"/>
              </a:buClr>
              <a:buSzPts val="2400"/>
              <a:buFont typeface="Candara"/>
              <a:buChar char="•"/>
              <a:defRPr sz="2400" b="0" i="0" u="none" strike="noStrike" cap="none">
                <a:solidFill>
                  <a:srgbClr val="0070C0"/>
                </a:solidFill>
                <a:latin typeface="Candara"/>
                <a:ea typeface="Candara"/>
                <a:cs typeface="Candara"/>
                <a:sym typeface="Candara"/>
              </a:defRPr>
            </a:lvl1pPr>
            <a:lvl2pPr marL="914400" marR="0" lvl="1"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2pPr>
            <a:lvl3pPr marL="1371600" marR="0" lvl="2" indent="-342900" algn="l" rtl="0">
              <a:spcBef>
                <a:spcPts val="360"/>
              </a:spcBef>
              <a:spcAft>
                <a:spcPts val="0"/>
              </a:spcAft>
              <a:buClr>
                <a:srgbClr val="333333"/>
              </a:buClr>
              <a:buSzPts val="1800"/>
              <a:buFont typeface="Candara"/>
              <a:buChar char="•"/>
              <a:defRPr sz="1800" b="0" i="0" u="none" strike="noStrike" cap="none">
                <a:solidFill>
                  <a:srgbClr val="333333"/>
                </a:solidFill>
                <a:latin typeface="Candara"/>
                <a:ea typeface="Candara"/>
                <a:cs typeface="Candara"/>
                <a:sym typeface="Candara"/>
              </a:defRPr>
            </a:lvl3pPr>
            <a:lvl4pPr marL="1828800" marR="0" lvl="3"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4pPr>
            <a:lvl5pPr marL="2286000" marR="0" lvl="4"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5pPr>
            <a:lvl6pPr marL="2743200" marR="0" lvl="5"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6pPr>
            <a:lvl7pPr marL="3200400" marR="0" lvl="6"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7pPr>
            <a:lvl8pPr marL="3657600" marR="0" lvl="7"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8pPr>
            <a:lvl9pPr marL="4114800" marR="0" lvl="8" indent="-330200" algn="l" rtl="0">
              <a:spcBef>
                <a:spcPts val="320"/>
              </a:spcBef>
              <a:spcAft>
                <a:spcPts val="0"/>
              </a:spcAft>
              <a:buClr>
                <a:srgbClr val="333333"/>
              </a:buClr>
              <a:buSzPts val="1600"/>
              <a:buFont typeface="Candara"/>
              <a:buChar char="»"/>
              <a:defRPr sz="1600" b="0" i="0" u="none" strike="noStrike" cap="none">
                <a:solidFill>
                  <a:srgbClr val="333333"/>
                </a:solidFill>
                <a:latin typeface="Candara"/>
                <a:ea typeface="Candara"/>
                <a:cs typeface="Candara"/>
                <a:sym typeface="Candara"/>
              </a:defRPr>
            </a:lvl9pPr>
          </a:lstStyle>
          <a:p>
            <a:endParaRPr/>
          </a:p>
        </p:txBody>
      </p:sp>
      <p:sp>
        <p:nvSpPr>
          <p:cNvPr id="57" name="Shape 57"/>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50"/>
          </a:xfrm>
          <a:prstGeom prst="rect">
            <a:avLst/>
          </a:prstGeom>
          <a:solidFill>
            <a:srgbClr val="0070C0">
              <a:alpha val="79607"/>
            </a:srgbClr>
          </a:solid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66" name="Shape 6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0070C0"/>
              </a:buClr>
              <a:buSzPts val="3200"/>
              <a:buFont typeface="Candara"/>
              <a:buChar char="•"/>
              <a:defRPr sz="3200" b="0" i="0" u="none" strike="noStrike" cap="none">
                <a:solidFill>
                  <a:srgbClr val="0070C0"/>
                </a:solidFill>
                <a:latin typeface="Candara"/>
                <a:ea typeface="Candara"/>
                <a:cs typeface="Candara"/>
                <a:sym typeface="Candara"/>
              </a:defRPr>
            </a:lvl1pPr>
            <a:lvl2pPr marL="914400" marR="0" lvl="1" indent="-406400" algn="l" rtl="0">
              <a:spcBef>
                <a:spcPts val="560"/>
              </a:spcBef>
              <a:spcAft>
                <a:spcPts val="0"/>
              </a:spcAft>
              <a:buClr>
                <a:srgbClr val="333333"/>
              </a:buClr>
              <a:buSzPts val="2800"/>
              <a:buFont typeface="Candara"/>
              <a:buChar char="–"/>
              <a:defRPr sz="2800" b="0" i="0" u="none" strike="noStrike" cap="none">
                <a:solidFill>
                  <a:srgbClr val="333333"/>
                </a:solidFill>
                <a:latin typeface="Candara"/>
                <a:ea typeface="Candara"/>
                <a:cs typeface="Candara"/>
                <a:sym typeface="Candara"/>
              </a:defRPr>
            </a:lvl2pPr>
            <a:lvl3pPr marL="1371600" marR="0" lvl="2" indent="-381000" algn="l" rtl="0">
              <a:spcBef>
                <a:spcPts val="480"/>
              </a:spcBef>
              <a:spcAft>
                <a:spcPts val="0"/>
              </a:spcAft>
              <a:buClr>
                <a:srgbClr val="333333"/>
              </a:buClr>
              <a:buSzPts val="2400"/>
              <a:buFont typeface="Candara"/>
              <a:buChar char="•"/>
              <a:defRPr sz="2400" b="0" i="0" u="none" strike="noStrike" cap="none">
                <a:solidFill>
                  <a:srgbClr val="333333"/>
                </a:solidFill>
                <a:latin typeface="Candara"/>
                <a:ea typeface="Candara"/>
                <a:cs typeface="Candara"/>
                <a:sym typeface="Candara"/>
              </a:defRPr>
            </a:lvl3pPr>
            <a:lvl4pPr marL="1828800" marR="0" lvl="3"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4pPr>
            <a:lvl5pPr marL="2286000" marR="0" lvl="4"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5pPr>
            <a:lvl6pPr marL="2743200" marR="0" lvl="5"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6pPr>
            <a:lvl7pPr marL="3200400" marR="0" lvl="6"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7pPr>
            <a:lvl8pPr marL="3657600" marR="0" lvl="7"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8pPr>
            <a:lvl9pPr marL="4114800" marR="0" lvl="8"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0070C0"/>
              </a:buClr>
              <a:buSzPts val="1400"/>
              <a:buFont typeface="Candara"/>
              <a:buNone/>
              <a:defRPr sz="1400" b="0" i="0" u="none" strike="noStrike" cap="none">
                <a:solidFill>
                  <a:srgbClr val="0070C0"/>
                </a:solidFill>
                <a:latin typeface="Candara"/>
                <a:ea typeface="Candara"/>
                <a:cs typeface="Candara"/>
                <a:sym typeface="Candara"/>
              </a:defRPr>
            </a:lvl1pPr>
            <a:lvl2pPr marL="914400" marR="0" lvl="1" indent="-228600" algn="l" rtl="0">
              <a:spcBef>
                <a:spcPts val="240"/>
              </a:spcBef>
              <a:spcAft>
                <a:spcPts val="0"/>
              </a:spcAft>
              <a:buClr>
                <a:srgbClr val="333333"/>
              </a:buClr>
              <a:buSzPts val="1200"/>
              <a:buFont typeface="Candara"/>
              <a:buNone/>
              <a:defRPr sz="1200" b="0" i="0" u="none" strike="noStrike" cap="none">
                <a:solidFill>
                  <a:srgbClr val="333333"/>
                </a:solidFill>
                <a:latin typeface="Candara"/>
                <a:ea typeface="Candara"/>
                <a:cs typeface="Candara"/>
                <a:sym typeface="Candara"/>
              </a:defRPr>
            </a:lvl2pPr>
            <a:lvl3pPr marL="1371600" marR="0" lvl="2" indent="-228600" algn="l" rtl="0">
              <a:spcBef>
                <a:spcPts val="200"/>
              </a:spcBef>
              <a:spcAft>
                <a:spcPts val="0"/>
              </a:spcAft>
              <a:buClr>
                <a:srgbClr val="333333"/>
              </a:buClr>
              <a:buSzPts val="1000"/>
              <a:buFont typeface="Candara"/>
              <a:buNone/>
              <a:defRPr sz="1000" b="0" i="0" u="none" strike="noStrike" cap="none">
                <a:solidFill>
                  <a:srgbClr val="333333"/>
                </a:solidFill>
                <a:latin typeface="Candara"/>
                <a:ea typeface="Candara"/>
                <a:cs typeface="Candara"/>
                <a:sym typeface="Candara"/>
              </a:defRPr>
            </a:lvl3pPr>
            <a:lvl4pPr marL="1828800" marR="0" lvl="3"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4pPr>
            <a:lvl5pPr marL="2286000" marR="0" lvl="4"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5pPr>
            <a:lvl6pPr marL="2743200" marR="0" lvl="5"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6pPr>
            <a:lvl7pPr marL="3200400" marR="0" lvl="6"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7pPr>
            <a:lvl8pPr marL="3657600" marR="0" lvl="7"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8pPr>
            <a:lvl9pPr marL="4114800" marR="0" lvl="8"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9pPr>
          </a:lstStyle>
          <a:p>
            <a:endParaRPr/>
          </a:p>
        </p:txBody>
      </p:sp>
      <p:sp>
        <p:nvSpPr>
          <p:cNvPr id="68" name="Shape 68"/>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792288" y="4800600"/>
            <a:ext cx="5486400" cy="566738"/>
          </a:xfrm>
          <a:prstGeom prst="rect">
            <a:avLst/>
          </a:prstGeom>
          <a:solidFill>
            <a:srgbClr val="0070C0">
              <a:alpha val="79607"/>
            </a:srgbClr>
          </a:solid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73" name="Shape 7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70C0"/>
              </a:buClr>
              <a:buSzPts val="3200"/>
              <a:buFont typeface="Candara"/>
              <a:buNone/>
              <a:defRPr sz="3200" b="0" i="0" u="none" strike="noStrike" cap="none">
                <a:solidFill>
                  <a:srgbClr val="0070C0"/>
                </a:solidFill>
                <a:latin typeface="Candara"/>
                <a:ea typeface="Candara"/>
                <a:cs typeface="Candara"/>
                <a:sym typeface="Candara"/>
              </a:defRPr>
            </a:lvl1pPr>
            <a:lvl2pPr marR="0" lvl="1" algn="l" rtl="0">
              <a:spcBef>
                <a:spcPts val="560"/>
              </a:spcBef>
              <a:spcAft>
                <a:spcPts val="0"/>
              </a:spcAft>
              <a:buClr>
                <a:srgbClr val="333333"/>
              </a:buClr>
              <a:buSzPts val="2800"/>
              <a:buFont typeface="Candara"/>
              <a:buNone/>
              <a:defRPr sz="2800" b="0" i="0" u="none" strike="noStrike" cap="none">
                <a:solidFill>
                  <a:srgbClr val="333333"/>
                </a:solidFill>
                <a:latin typeface="Candara"/>
                <a:ea typeface="Candara"/>
                <a:cs typeface="Candara"/>
                <a:sym typeface="Candara"/>
              </a:defRPr>
            </a:lvl2pPr>
            <a:lvl3pPr marR="0" lvl="2" algn="l" rtl="0">
              <a:spcBef>
                <a:spcPts val="480"/>
              </a:spcBef>
              <a:spcAft>
                <a:spcPts val="0"/>
              </a:spcAft>
              <a:buClr>
                <a:srgbClr val="333333"/>
              </a:buClr>
              <a:buSzPts val="2400"/>
              <a:buFont typeface="Candara"/>
              <a:buNone/>
              <a:defRPr sz="2400" b="0" i="0" u="none" strike="noStrike" cap="none">
                <a:solidFill>
                  <a:srgbClr val="333333"/>
                </a:solidFill>
                <a:latin typeface="Candara"/>
                <a:ea typeface="Candara"/>
                <a:cs typeface="Candara"/>
                <a:sym typeface="Candara"/>
              </a:defRPr>
            </a:lvl3pPr>
            <a:lvl4pPr marR="0" lvl="3" algn="l" rtl="0">
              <a:spcBef>
                <a:spcPts val="400"/>
              </a:spcBef>
              <a:spcAft>
                <a:spcPts val="0"/>
              </a:spcAft>
              <a:buClr>
                <a:srgbClr val="333333"/>
              </a:buClr>
              <a:buSzPts val="2000"/>
              <a:buFont typeface="Candara"/>
              <a:buNone/>
              <a:defRPr sz="2000" b="0" i="0" u="none" strike="noStrike" cap="none">
                <a:solidFill>
                  <a:srgbClr val="333333"/>
                </a:solidFill>
                <a:latin typeface="Candara"/>
                <a:ea typeface="Candara"/>
                <a:cs typeface="Candara"/>
                <a:sym typeface="Candara"/>
              </a:defRPr>
            </a:lvl4pPr>
            <a:lvl5pPr marR="0" lvl="4" algn="l" rtl="0">
              <a:spcBef>
                <a:spcPts val="400"/>
              </a:spcBef>
              <a:spcAft>
                <a:spcPts val="0"/>
              </a:spcAft>
              <a:buClr>
                <a:srgbClr val="333333"/>
              </a:buClr>
              <a:buSzPts val="2000"/>
              <a:buFont typeface="Candara"/>
              <a:buNone/>
              <a:defRPr sz="2000" b="0" i="0" u="none" strike="noStrike" cap="none">
                <a:solidFill>
                  <a:srgbClr val="333333"/>
                </a:solidFill>
                <a:latin typeface="Candara"/>
                <a:ea typeface="Candara"/>
                <a:cs typeface="Candara"/>
                <a:sym typeface="Candara"/>
              </a:defRPr>
            </a:lvl5pPr>
            <a:lvl6pPr marR="0" lvl="5" algn="l" rtl="0">
              <a:spcBef>
                <a:spcPts val="400"/>
              </a:spcBef>
              <a:spcAft>
                <a:spcPts val="0"/>
              </a:spcAft>
              <a:buClr>
                <a:srgbClr val="333333"/>
              </a:buClr>
              <a:buSzPts val="2000"/>
              <a:buFont typeface="Candara"/>
              <a:buNone/>
              <a:defRPr sz="2000" b="0" i="0" u="none" strike="noStrike" cap="none">
                <a:solidFill>
                  <a:srgbClr val="333333"/>
                </a:solidFill>
                <a:latin typeface="Candara"/>
                <a:ea typeface="Candara"/>
                <a:cs typeface="Candara"/>
                <a:sym typeface="Candara"/>
              </a:defRPr>
            </a:lvl6pPr>
            <a:lvl7pPr marR="0" lvl="6" algn="l" rtl="0">
              <a:spcBef>
                <a:spcPts val="400"/>
              </a:spcBef>
              <a:spcAft>
                <a:spcPts val="0"/>
              </a:spcAft>
              <a:buClr>
                <a:srgbClr val="333333"/>
              </a:buClr>
              <a:buSzPts val="2000"/>
              <a:buFont typeface="Candara"/>
              <a:buNone/>
              <a:defRPr sz="2000" b="0" i="0" u="none" strike="noStrike" cap="none">
                <a:solidFill>
                  <a:srgbClr val="333333"/>
                </a:solidFill>
                <a:latin typeface="Candara"/>
                <a:ea typeface="Candara"/>
                <a:cs typeface="Candara"/>
                <a:sym typeface="Candara"/>
              </a:defRPr>
            </a:lvl7pPr>
            <a:lvl8pPr marR="0" lvl="7" algn="l" rtl="0">
              <a:spcBef>
                <a:spcPts val="400"/>
              </a:spcBef>
              <a:spcAft>
                <a:spcPts val="0"/>
              </a:spcAft>
              <a:buClr>
                <a:srgbClr val="333333"/>
              </a:buClr>
              <a:buSzPts val="2000"/>
              <a:buFont typeface="Candara"/>
              <a:buNone/>
              <a:defRPr sz="2000" b="0" i="0" u="none" strike="noStrike" cap="none">
                <a:solidFill>
                  <a:srgbClr val="333333"/>
                </a:solidFill>
                <a:latin typeface="Candara"/>
                <a:ea typeface="Candara"/>
                <a:cs typeface="Candara"/>
                <a:sym typeface="Candara"/>
              </a:defRPr>
            </a:lvl8pPr>
            <a:lvl9pPr marR="0" lvl="8" algn="l" rtl="0">
              <a:spcBef>
                <a:spcPts val="400"/>
              </a:spcBef>
              <a:spcAft>
                <a:spcPts val="0"/>
              </a:spcAft>
              <a:buClr>
                <a:srgbClr val="333333"/>
              </a:buClr>
              <a:buSzPts val="2000"/>
              <a:buFont typeface="Candara"/>
              <a:buNone/>
              <a:defRPr sz="2000" b="0" i="0" u="none" strike="noStrike" cap="none">
                <a:solidFill>
                  <a:srgbClr val="333333"/>
                </a:solidFill>
                <a:latin typeface="Candara"/>
                <a:ea typeface="Candara"/>
                <a:cs typeface="Candara"/>
                <a:sym typeface="Candara"/>
              </a:defRPr>
            </a:lvl9pPr>
          </a:lstStyle>
          <a:p>
            <a:endParaRPr/>
          </a:p>
        </p:txBody>
      </p:sp>
      <p:sp>
        <p:nvSpPr>
          <p:cNvPr id="74" name="Shape 7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0070C0"/>
              </a:buClr>
              <a:buSzPts val="1400"/>
              <a:buFont typeface="Candara"/>
              <a:buNone/>
              <a:defRPr sz="1400" b="0" i="0" u="none" strike="noStrike" cap="none">
                <a:solidFill>
                  <a:srgbClr val="0070C0"/>
                </a:solidFill>
                <a:latin typeface="Candara"/>
                <a:ea typeface="Candara"/>
                <a:cs typeface="Candara"/>
                <a:sym typeface="Candara"/>
              </a:defRPr>
            </a:lvl1pPr>
            <a:lvl2pPr marL="914400" marR="0" lvl="1" indent="-228600" algn="l" rtl="0">
              <a:spcBef>
                <a:spcPts val="240"/>
              </a:spcBef>
              <a:spcAft>
                <a:spcPts val="0"/>
              </a:spcAft>
              <a:buClr>
                <a:srgbClr val="333333"/>
              </a:buClr>
              <a:buSzPts val="1200"/>
              <a:buFont typeface="Candara"/>
              <a:buNone/>
              <a:defRPr sz="1200" b="0" i="0" u="none" strike="noStrike" cap="none">
                <a:solidFill>
                  <a:srgbClr val="333333"/>
                </a:solidFill>
                <a:latin typeface="Candara"/>
                <a:ea typeface="Candara"/>
                <a:cs typeface="Candara"/>
                <a:sym typeface="Candara"/>
              </a:defRPr>
            </a:lvl2pPr>
            <a:lvl3pPr marL="1371600" marR="0" lvl="2" indent="-228600" algn="l" rtl="0">
              <a:spcBef>
                <a:spcPts val="200"/>
              </a:spcBef>
              <a:spcAft>
                <a:spcPts val="0"/>
              </a:spcAft>
              <a:buClr>
                <a:srgbClr val="333333"/>
              </a:buClr>
              <a:buSzPts val="1000"/>
              <a:buFont typeface="Candara"/>
              <a:buNone/>
              <a:defRPr sz="1000" b="0" i="0" u="none" strike="noStrike" cap="none">
                <a:solidFill>
                  <a:srgbClr val="333333"/>
                </a:solidFill>
                <a:latin typeface="Candara"/>
                <a:ea typeface="Candara"/>
                <a:cs typeface="Candara"/>
                <a:sym typeface="Candara"/>
              </a:defRPr>
            </a:lvl3pPr>
            <a:lvl4pPr marL="1828800" marR="0" lvl="3"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4pPr>
            <a:lvl5pPr marL="2286000" marR="0" lvl="4"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5pPr>
            <a:lvl6pPr marL="2743200" marR="0" lvl="5"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6pPr>
            <a:lvl7pPr marL="3200400" marR="0" lvl="6"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7pPr>
            <a:lvl8pPr marL="3657600" marR="0" lvl="7"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8pPr>
            <a:lvl9pPr marL="4114800" marR="0" lvl="8" indent="-228600" algn="l" rtl="0">
              <a:spcBef>
                <a:spcPts val="180"/>
              </a:spcBef>
              <a:spcAft>
                <a:spcPts val="0"/>
              </a:spcAft>
              <a:buClr>
                <a:srgbClr val="333333"/>
              </a:buClr>
              <a:buSzPts val="900"/>
              <a:buFont typeface="Candara"/>
              <a:buNone/>
              <a:defRPr sz="900" b="0" i="0" u="none" strike="noStrike" cap="none">
                <a:solidFill>
                  <a:srgbClr val="333333"/>
                </a:solidFill>
                <a:latin typeface="Candara"/>
                <a:ea typeface="Candara"/>
                <a:cs typeface="Candara"/>
                <a:sym typeface="Candara"/>
              </a:defRPr>
            </a:lvl9pPr>
          </a:lstStyle>
          <a:p>
            <a:endParaRPr/>
          </a:p>
        </p:txBody>
      </p:sp>
      <p:sp>
        <p:nvSpPr>
          <p:cNvPr id="75" name="Shape 75"/>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lstStyle>
            <a:lvl1pPr marR="0" lvl="0" algn="l" rtl="0">
              <a:spcBef>
                <a:spcPts val="0"/>
              </a:spcBef>
              <a:spcAft>
                <a:spcPts val="0"/>
              </a:spcAft>
              <a:buSzPts val="1400"/>
              <a:buNone/>
              <a:defRPr sz="2800" b="1"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2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800" b="1" i="0" u="none" strike="noStrike" cap="none">
                <a:solidFill>
                  <a:schemeClr val="dk1"/>
                </a:solidFill>
                <a:latin typeface="Verdana"/>
                <a:ea typeface="Verdana"/>
                <a:cs typeface="Verdana"/>
                <a:sym typeface="Verdana"/>
              </a:defRPr>
            </a:lvl9pPr>
          </a:lstStyle>
          <a:p>
            <a:endParaRPr/>
          </a:p>
        </p:txBody>
      </p:sp>
      <p:sp>
        <p:nvSpPr>
          <p:cNvPr id="11" name="Shape 11"/>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70C0"/>
              </a:buClr>
              <a:buSzPts val="2400"/>
              <a:buFont typeface="Candara"/>
              <a:buChar char="•"/>
              <a:defRPr sz="2400" b="0" i="0" u="none" strike="noStrike" cap="none">
                <a:solidFill>
                  <a:srgbClr val="0070C0"/>
                </a:solidFill>
                <a:latin typeface="Candara"/>
                <a:ea typeface="Candara"/>
                <a:cs typeface="Candara"/>
                <a:sym typeface="Candara"/>
              </a:defRPr>
            </a:lvl1pPr>
            <a:lvl2pPr marL="914400" marR="0" lvl="1"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2pPr>
            <a:lvl3pPr marL="1371600" marR="0" lvl="2" indent="-381000" algn="l" rtl="0">
              <a:spcBef>
                <a:spcPts val="480"/>
              </a:spcBef>
              <a:spcAft>
                <a:spcPts val="0"/>
              </a:spcAft>
              <a:buClr>
                <a:srgbClr val="333333"/>
              </a:buClr>
              <a:buSzPts val="2400"/>
              <a:buFont typeface="Candara"/>
              <a:buChar char="•"/>
              <a:defRPr sz="2400" b="0" i="0" u="none" strike="noStrike" cap="none">
                <a:solidFill>
                  <a:srgbClr val="333333"/>
                </a:solidFill>
                <a:latin typeface="Candara"/>
                <a:ea typeface="Candara"/>
                <a:cs typeface="Candara"/>
                <a:sym typeface="Candara"/>
              </a:defRPr>
            </a:lvl3pPr>
            <a:lvl4pPr marL="1828800" marR="0" lvl="3"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4pPr>
            <a:lvl5pPr marL="2286000" marR="0" lvl="4"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5pPr>
            <a:lvl6pPr marL="2743200" marR="0" lvl="5"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6pPr>
            <a:lvl7pPr marL="3200400" marR="0" lvl="6"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7pPr>
            <a:lvl8pPr marL="3657600" marR="0" lvl="7"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8pPr>
            <a:lvl9pPr marL="4114800" marR="0" lvl="8" indent="-355600" algn="l" rtl="0">
              <a:spcBef>
                <a:spcPts val="400"/>
              </a:spcBef>
              <a:spcAft>
                <a:spcPts val="0"/>
              </a:spcAft>
              <a:buClr>
                <a:srgbClr val="333333"/>
              </a:buClr>
              <a:buSzPts val="2000"/>
              <a:buFont typeface="Candara"/>
              <a:buChar char="»"/>
              <a:defRPr sz="2000" b="0" i="0" u="none" strike="noStrike" cap="none">
                <a:solidFill>
                  <a:srgbClr val="333333"/>
                </a:solidFill>
                <a:latin typeface="Candara"/>
                <a:ea typeface="Candara"/>
                <a:cs typeface="Candara"/>
                <a:sym typeface="Candara"/>
              </a:defRPr>
            </a:lvl9pPr>
          </a:lstStyle>
          <a:p>
            <a:endParaRPr/>
          </a:p>
        </p:txBody>
      </p:sp>
      <p:sp>
        <p:nvSpPr>
          <p:cNvPr id="12" name="Shape 12"/>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15" name="Shape 15"/>
          <p:cNvCxnSpPr/>
          <p:nvPr/>
        </p:nvCxnSpPr>
        <p:spPr>
          <a:xfrm>
            <a:off x="0" y="6386513"/>
            <a:ext cx="9144000" cy="12700"/>
          </a:xfrm>
          <a:prstGeom prst="straightConnector1">
            <a:avLst/>
          </a:prstGeom>
          <a:noFill/>
          <a:ln w="9525" cap="flat" cmpd="sng">
            <a:solidFill>
              <a:schemeClr val="dk1"/>
            </a:solidFill>
            <a:prstDash val="dash"/>
            <a:round/>
            <a:headEnd type="none" w="med" len="med"/>
            <a:tailEnd type="none" w="med" len="med"/>
          </a:ln>
        </p:spPr>
      </p:cxnSp>
      <p:pic>
        <p:nvPicPr>
          <p:cNvPr id="16" name="Shape 16" descr="IDLSIG_LogoBanner2009_small.jpg"/>
          <p:cNvPicPr preferRelativeResize="0"/>
          <p:nvPr/>
        </p:nvPicPr>
        <p:blipFill rotWithShape="1">
          <a:blip r:embed="rId13">
            <a:alphaModFix/>
          </a:blip>
          <a:srcRect/>
          <a:stretch/>
        </p:blipFill>
        <p:spPr>
          <a:xfrm>
            <a:off x="0" y="-13545"/>
            <a:ext cx="4489450" cy="9446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AxBKSJ9g_8"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manager@stcidlsig.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www.stcidlsig.org/membership/webinars/free-recordings-of-idl-sig-webinars-for-member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facebook.com/STCIDLSIG/" TargetMode="External"/><Relationship Id="rId5" Type="http://schemas.openxmlformats.org/officeDocument/2006/relationships/hyperlink" Target="mailto:manager@stcidlsig.org" TargetMode="External"/><Relationship Id="rId4" Type="http://schemas.openxmlformats.org/officeDocument/2006/relationships/hyperlink" Target="http://www.stcidlsig.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stcidlsig.org/engaging-the-reluctant-learner/"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www.stcidlsig.org/usability_standards_web_resources/" TargetMode="External"/><Relationship Id="rId5" Type="http://schemas.openxmlformats.org/officeDocument/2006/relationships/hyperlink" Target="http://www.stcidlsig.org/technical_communicators_instructional_system_design/" TargetMode="External"/><Relationship Id="rId4" Type="http://schemas.openxmlformats.org/officeDocument/2006/relationships/hyperlink" Target="http://www.stcidlsig.org/rapid_prototyp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stcidlsig.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stcidlsig.org/about-idl-sig/volunteer-opportunities/getting-started-with-wordpres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mailto:contentcurator@stcidlsig.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valuations@stcidlsig.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idl-discuss@mailer.stc.org" TargetMode="External"/><Relationship Id="rId1" Type="http://schemas.openxmlformats.org/officeDocument/2006/relationships/slideLayout" Target="../slideLayouts/slideLayout1.xml"/><Relationship Id="rId4" Type="http://schemas.openxmlformats.org/officeDocument/2006/relationships/hyperlink" Target="mailto:discussiongroups@stcidlsig.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www.stcidlsig.org/about-idl-sig/volunteer-opportunities" TargetMode="Externa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ndara"/>
                <a:ea typeface="Candara"/>
                <a:cs typeface="Candara"/>
                <a:sym typeface="Candara"/>
              </a:rPr>
              <a:t>May 21, 2018</a:t>
            </a:r>
            <a:endParaRPr sz="1200" b="0" i="0" u="none" strike="noStrike" cap="none">
              <a:solidFill>
                <a:schemeClr val="dk1"/>
              </a:solidFill>
              <a:latin typeface="Candara"/>
              <a:ea typeface="Candara"/>
              <a:cs typeface="Candara"/>
              <a:sym typeface="Candara"/>
            </a:endParaRPr>
          </a:p>
        </p:txBody>
      </p:sp>
      <p:sp>
        <p:nvSpPr>
          <p:cNvPr id="96" name="Shape 96"/>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0" i="0" u="none" strike="noStrike" cap="none">
                <a:solidFill>
                  <a:schemeClr val="dk1"/>
                </a:solidFill>
                <a:latin typeface="Candara"/>
                <a:ea typeface="Candara"/>
                <a:cs typeface="Candara"/>
                <a:sym typeface="Candara"/>
              </a:rPr>
              <a:t>STC IDL SIG Business Meeting</a:t>
            </a:r>
            <a:endParaRPr/>
          </a:p>
        </p:txBody>
      </p:sp>
      <p:sp>
        <p:nvSpPr>
          <p:cNvPr id="97" name="Shape 97"/>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ndara"/>
                <a:ea typeface="Candara"/>
                <a:cs typeface="Candara"/>
                <a:sym typeface="Candara"/>
              </a:rPr>
              <a:t>1</a:t>
            </a:fld>
            <a:endParaRPr sz="1200" b="0" i="0" u="none" strike="noStrike" cap="none">
              <a:solidFill>
                <a:schemeClr val="dk1"/>
              </a:solidFill>
              <a:latin typeface="Candara"/>
              <a:ea typeface="Candara"/>
              <a:cs typeface="Candara"/>
              <a:sym typeface="Candara"/>
            </a:endParaRPr>
          </a:p>
        </p:txBody>
      </p:sp>
      <p:sp>
        <p:nvSpPr>
          <p:cNvPr id="98" name="Shape 98"/>
          <p:cNvSpPr txBox="1">
            <a:spLocks noGrp="1"/>
          </p:cNvSpPr>
          <p:nvPr>
            <p:ph type="body" idx="1"/>
          </p:nvPr>
        </p:nvSpPr>
        <p:spPr>
          <a:xfrm>
            <a:off x="4808427" y="1231000"/>
            <a:ext cx="4016596" cy="37522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6000"/>
              <a:buFont typeface="Tahoma"/>
              <a:buNone/>
            </a:pPr>
            <a:r>
              <a:rPr lang="en-US" sz="6000" b="0" i="0" u="none" strike="noStrike" cap="none">
                <a:solidFill>
                  <a:srgbClr val="0070C0"/>
                </a:solidFill>
                <a:latin typeface="Tahoma"/>
                <a:ea typeface="Tahoma"/>
                <a:cs typeface="Tahoma"/>
                <a:sym typeface="Tahoma"/>
              </a:rPr>
              <a:t>IDL SIG</a:t>
            </a:r>
            <a:br>
              <a:rPr lang="en-US" sz="6000" b="0" i="0" u="none" strike="noStrike" cap="none">
                <a:solidFill>
                  <a:srgbClr val="0070C0"/>
                </a:solidFill>
                <a:latin typeface="Tahoma"/>
                <a:ea typeface="Tahoma"/>
                <a:cs typeface="Tahoma"/>
                <a:sym typeface="Tahoma"/>
              </a:rPr>
            </a:br>
            <a:r>
              <a:rPr lang="en-US" sz="6000" b="0" i="0" u="none" strike="noStrike" cap="none">
                <a:solidFill>
                  <a:srgbClr val="0070C0"/>
                </a:solidFill>
                <a:latin typeface="Tahoma"/>
                <a:ea typeface="Tahoma"/>
                <a:cs typeface="Tahoma"/>
                <a:sym typeface="Tahoma"/>
              </a:rPr>
              <a:t>Business</a:t>
            </a:r>
            <a:br>
              <a:rPr lang="en-US" sz="6000" b="0" i="0" u="none" strike="noStrike" cap="none">
                <a:solidFill>
                  <a:srgbClr val="0070C0"/>
                </a:solidFill>
                <a:latin typeface="Tahoma"/>
                <a:ea typeface="Tahoma"/>
                <a:cs typeface="Tahoma"/>
                <a:sym typeface="Tahoma"/>
              </a:rPr>
            </a:br>
            <a:r>
              <a:rPr lang="en-US" sz="6000" b="0" i="0" u="none" strike="noStrike" cap="none">
                <a:solidFill>
                  <a:srgbClr val="0070C0"/>
                </a:solidFill>
                <a:latin typeface="Tahoma"/>
                <a:ea typeface="Tahoma"/>
                <a:cs typeface="Tahoma"/>
                <a:sym typeface="Tahoma"/>
              </a:rPr>
              <a:t>Meeting</a:t>
            </a:r>
            <a:endParaRPr/>
          </a:p>
          <a:p>
            <a:pPr marL="0" marR="0" lvl="0" indent="0" algn="ctr" rtl="0">
              <a:spcBef>
                <a:spcPts val="720"/>
              </a:spcBef>
              <a:spcAft>
                <a:spcPts val="0"/>
              </a:spcAft>
              <a:buClr>
                <a:srgbClr val="0070C0"/>
              </a:buClr>
              <a:buSzPts val="1600"/>
              <a:buFont typeface="Tahoma"/>
              <a:buNone/>
            </a:pPr>
            <a:r>
              <a:rPr lang="en-US" sz="1600" b="0" i="0" u="none" strike="noStrike" cap="none">
                <a:solidFill>
                  <a:srgbClr val="0070C0"/>
                </a:solidFill>
                <a:latin typeface="Tahoma"/>
                <a:ea typeface="Tahoma"/>
                <a:cs typeface="Tahoma"/>
                <a:sym typeface="Tahoma"/>
              </a:rPr>
              <a:t/>
            </a:r>
            <a:br>
              <a:rPr lang="en-US" sz="1600" b="0" i="0" u="none" strike="noStrike" cap="none">
                <a:solidFill>
                  <a:srgbClr val="0070C0"/>
                </a:solidFill>
                <a:latin typeface="Tahoma"/>
                <a:ea typeface="Tahoma"/>
                <a:cs typeface="Tahoma"/>
                <a:sym typeface="Tahoma"/>
              </a:rPr>
            </a:br>
            <a:r>
              <a:rPr lang="en-US" sz="3600" b="0" i="0" u="none" strike="noStrike" cap="none">
                <a:solidFill>
                  <a:srgbClr val="0070C0"/>
                </a:solidFill>
                <a:latin typeface="Tahoma"/>
                <a:ea typeface="Tahoma"/>
                <a:cs typeface="Tahoma"/>
                <a:sym typeface="Tahoma"/>
              </a:rPr>
              <a:t>May 21, 2018</a:t>
            </a:r>
            <a:endParaRPr/>
          </a:p>
        </p:txBody>
      </p:sp>
      <p:sp>
        <p:nvSpPr>
          <p:cNvPr id="99" name="Shape 99"/>
          <p:cNvSpPr txBox="1">
            <a:spLocks noGrp="1"/>
          </p:cNvSpPr>
          <p:nvPr>
            <p:ph type="title"/>
          </p:nvPr>
        </p:nvSpPr>
        <p:spPr>
          <a:xfrm>
            <a:off x="4489450" y="2832"/>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0" algn="ctr" rtl="0">
              <a:spcBef>
                <a:spcPts val="0"/>
              </a:spcBef>
              <a:spcAft>
                <a:spcPts val="0"/>
              </a:spcAft>
              <a:buNone/>
            </a:pPr>
            <a:r>
              <a:rPr lang="en-US" sz="3600" b="0" i="0" u="none" strike="noStrike" cap="none">
                <a:solidFill>
                  <a:schemeClr val="lt1"/>
                </a:solidFill>
                <a:latin typeface="Tahoma"/>
                <a:ea typeface="Tahoma"/>
                <a:cs typeface="Tahoma"/>
                <a:sym typeface="Tahoma"/>
              </a:rPr>
              <a:t>Welcome</a:t>
            </a:r>
            <a:endParaRPr sz="3600" b="0" i="0" u="none" strike="noStrike" cap="none">
              <a:solidFill>
                <a:schemeClr val="lt1"/>
              </a:solidFill>
              <a:latin typeface="Tahoma"/>
              <a:ea typeface="Tahoma"/>
              <a:cs typeface="Tahoma"/>
              <a:sym typeface="Tahoma"/>
            </a:endParaRPr>
          </a:p>
        </p:txBody>
      </p:sp>
      <p:pic>
        <p:nvPicPr>
          <p:cNvPr id="100" name="Shape 100"/>
          <p:cNvPicPr preferRelativeResize="0"/>
          <p:nvPr/>
        </p:nvPicPr>
        <p:blipFill rotWithShape="1">
          <a:blip r:embed="rId3">
            <a:alphaModFix/>
          </a:blip>
          <a:srcRect/>
          <a:stretch/>
        </p:blipFill>
        <p:spPr>
          <a:xfrm>
            <a:off x="330052" y="1231001"/>
            <a:ext cx="4241948" cy="3752209"/>
          </a:xfrm>
          <a:prstGeom prst="rect">
            <a:avLst/>
          </a:prstGeom>
          <a:noFill/>
          <a:ln>
            <a:noFill/>
          </a:ln>
        </p:spPr>
      </p:pic>
      <p:pic>
        <p:nvPicPr>
          <p:cNvPr id="101" name="Shape 101"/>
          <p:cNvPicPr preferRelativeResize="0"/>
          <p:nvPr/>
        </p:nvPicPr>
        <p:blipFill rotWithShape="1">
          <a:blip r:embed="rId4">
            <a:alphaModFix/>
          </a:blip>
          <a:srcRect/>
          <a:stretch/>
        </p:blipFill>
        <p:spPr>
          <a:xfrm>
            <a:off x="330052" y="5294123"/>
            <a:ext cx="3615901" cy="943910"/>
          </a:xfrm>
          <a:prstGeom prst="rect">
            <a:avLst/>
          </a:prstGeom>
          <a:noFill/>
          <a:ln>
            <a:noFill/>
          </a:ln>
        </p:spPr>
      </p:pic>
      <p:sp>
        <p:nvSpPr>
          <p:cNvPr id="102" name="Shape 102"/>
          <p:cNvSpPr txBox="1"/>
          <p:nvPr/>
        </p:nvSpPr>
        <p:spPr>
          <a:xfrm>
            <a:off x="6096015" y="5294123"/>
            <a:ext cx="144142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0070C0"/>
                </a:solidFill>
                <a:latin typeface="Tahoma"/>
                <a:ea typeface="Tahoma"/>
                <a:cs typeface="Tahoma"/>
                <a:sym typeface="Tahoma"/>
              </a:rPr>
              <a:t>#stc18</a:t>
            </a:r>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197" name="Shape 197"/>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198" name="Shape 198"/>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10</a:t>
            </a:fld>
            <a:endParaRPr sz="1200">
              <a:solidFill>
                <a:schemeClr val="dk1"/>
              </a:solidFill>
              <a:latin typeface="Tahoma"/>
              <a:ea typeface="Tahoma"/>
              <a:cs typeface="Tahoma"/>
              <a:sym typeface="Tahoma"/>
            </a:endParaRPr>
          </a:p>
        </p:txBody>
      </p:sp>
      <p:sp>
        <p:nvSpPr>
          <p:cNvPr id="199" name="Shape 199"/>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Membership report</a:t>
            </a:r>
            <a:endParaRPr/>
          </a:p>
        </p:txBody>
      </p:sp>
      <p:sp>
        <p:nvSpPr>
          <p:cNvPr id="200" name="Shape 200"/>
          <p:cNvSpPr txBox="1">
            <a:spLocks noGrp="1"/>
          </p:cNvSpPr>
          <p:nvPr>
            <p:ph type="body" idx="1"/>
          </p:nvPr>
        </p:nvSpPr>
        <p:spPr>
          <a:xfrm>
            <a:off x="374650" y="1342181"/>
            <a:ext cx="8220710" cy="40603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We currently have </a:t>
            </a:r>
            <a:r>
              <a:rPr lang="en-US" sz="3200">
                <a:solidFill>
                  <a:srgbClr val="980000"/>
                </a:solidFill>
              </a:rPr>
              <a:t>387 </a:t>
            </a:r>
            <a:r>
              <a:rPr lang="en-US" sz="3200" b="0" i="0" u="none" strike="noStrike" cap="none">
                <a:solidFill>
                  <a:srgbClr val="0070C0"/>
                </a:solidFill>
                <a:latin typeface="Tahoma"/>
                <a:ea typeface="Tahoma"/>
                <a:cs typeface="Tahoma"/>
                <a:sym typeface="Tahoma"/>
              </a:rPr>
              <a:t>total members</a:t>
            </a:r>
            <a:endParaRPr>
              <a:solidFill>
                <a:srgbClr val="0070C0"/>
              </a:solidFill>
            </a:endParaRPr>
          </a:p>
          <a:p>
            <a:pPr marL="742950" marR="0" lvl="1" indent="-285750" algn="l" rtl="0">
              <a:spcBef>
                <a:spcPts val="560"/>
              </a:spcBef>
              <a:spcAft>
                <a:spcPts val="0"/>
              </a:spcAft>
              <a:buClr>
                <a:srgbClr val="0070C0"/>
              </a:buClr>
              <a:buSzPts val="2800"/>
              <a:buFont typeface="Tahoma"/>
              <a:buChar char="–"/>
            </a:pPr>
            <a:r>
              <a:rPr lang="en-US" sz="2800">
                <a:solidFill>
                  <a:srgbClr val="980000"/>
                </a:solidFill>
              </a:rPr>
              <a:t>64 </a:t>
            </a:r>
            <a:r>
              <a:rPr lang="en-US" sz="2800" b="0" i="0" u="none" strike="noStrike" cap="none">
                <a:solidFill>
                  <a:srgbClr val="0070C0"/>
                </a:solidFill>
                <a:latin typeface="Tahoma"/>
                <a:ea typeface="Tahoma"/>
                <a:cs typeface="Tahoma"/>
                <a:sym typeface="Tahoma"/>
              </a:rPr>
              <a:t>new members since 01/01/2018</a:t>
            </a:r>
            <a:endParaRPr>
              <a:solidFill>
                <a:srgbClr val="0070C0"/>
              </a:solidFill>
            </a:endParaRPr>
          </a:p>
          <a:p>
            <a:pPr marL="742950" marR="0" lvl="1" indent="-285750" algn="l" rtl="0">
              <a:spcBef>
                <a:spcPts val="560"/>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Our membership includes </a:t>
            </a:r>
            <a:r>
              <a:rPr lang="en-US" sz="2800">
                <a:solidFill>
                  <a:srgbClr val="980000"/>
                </a:solidFill>
              </a:rPr>
              <a:t>17 </a:t>
            </a:r>
            <a:r>
              <a:rPr lang="en-US" sz="2800" b="0" i="0" u="none" strike="noStrike" cap="none">
                <a:solidFill>
                  <a:srgbClr val="0070C0"/>
                </a:solidFill>
                <a:latin typeface="Tahoma"/>
                <a:ea typeface="Tahoma"/>
                <a:cs typeface="Tahoma"/>
                <a:sym typeface="Tahoma"/>
              </a:rPr>
              <a:t>Fellows, </a:t>
            </a:r>
            <a:r>
              <a:rPr lang="en-US" sz="2800">
                <a:solidFill>
                  <a:srgbClr val="980000"/>
                </a:solidFill>
              </a:rPr>
              <a:t>18 </a:t>
            </a:r>
            <a:r>
              <a:rPr lang="en-US" sz="2800" b="0" i="0" u="none" strike="noStrike" cap="none">
                <a:solidFill>
                  <a:srgbClr val="0070C0"/>
                </a:solidFill>
                <a:latin typeface="Tahoma"/>
                <a:ea typeface="Tahoma"/>
                <a:cs typeface="Tahoma"/>
                <a:sym typeface="Tahoma"/>
              </a:rPr>
              <a:t>Associate Fellows, and </a:t>
            </a:r>
            <a:r>
              <a:rPr lang="en-US" sz="2800">
                <a:solidFill>
                  <a:srgbClr val="980000"/>
                </a:solidFill>
              </a:rPr>
              <a:t>111 </a:t>
            </a:r>
            <a:r>
              <a:rPr lang="en-US" sz="2800" b="0" i="0" u="none" strike="noStrike" cap="none">
                <a:solidFill>
                  <a:srgbClr val="0070C0"/>
                </a:solidFill>
                <a:latin typeface="Tahoma"/>
                <a:ea typeface="Tahoma"/>
                <a:cs typeface="Tahoma"/>
                <a:sym typeface="Tahoma"/>
              </a:rPr>
              <a:t>Senior Members.</a:t>
            </a:r>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Social media/surveys</a:t>
            </a:r>
            <a:endParaRPr sz="3200" b="0" i="0" u="none" strike="noStrike" cap="none">
              <a:solidFill>
                <a:schemeClr val="lt1"/>
              </a:solidFill>
              <a:latin typeface="Tahoma"/>
              <a:ea typeface="Tahoma"/>
              <a:cs typeface="Tahoma"/>
              <a:sym typeface="Tahoma"/>
            </a:endParaRPr>
          </a:p>
        </p:txBody>
      </p:sp>
      <p:sp>
        <p:nvSpPr>
          <p:cNvPr id="206" name="Shape 206"/>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a:p>
        </p:txBody>
      </p:sp>
      <p:sp>
        <p:nvSpPr>
          <p:cNvPr id="207" name="Shape 207"/>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a:p>
        </p:txBody>
      </p:sp>
      <p:sp>
        <p:nvSpPr>
          <p:cNvPr id="208" name="Shape 208"/>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11</a:t>
            </a:fld>
            <a:endParaRPr sz="1200">
              <a:solidFill>
                <a:schemeClr val="dk1"/>
              </a:solidFill>
              <a:latin typeface="Tahoma"/>
              <a:ea typeface="Tahoma"/>
              <a:cs typeface="Tahoma"/>
              <a:sym typeface="Tahoma"/>
            </a:endParaRPr>
          </a:p>
        </p:txBody>
      </p:sp>
      <p:sp>
        <p:nvSpPr>
          <p:cNvPr id="209" name="Shape 209"/>
          <p:cNvSpPr txBox="1">
            <a:spLocks noGrp="1"/>
          </p:cNvSpPr>
          <p:nvPr>
            <p:ph type="body" idx="1"/>
          </p:nvPr>
        </p:nvSpPr>
        <p:spPr>
          <a:xfrm>
            <a:off x="457200" y="5024213"/>
            <a:ext cx="2742189"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2000"/>
              <a:buFont typeface="Tahoma"/>
              <a:buNone/>
            </a:pPr>
            <a:r>
              <a:rPr lang="en-US" sz="2000" b="0" i="0" u="none" strike="noStrike" cap="none">
                <a:solidFill>
                  <a:srgbClr val="0070C0"/>
                </a:solidFill>
                <a:latin typeface="Tahoma"/>
                <a:ea typeface="Tahoma"/>
                <a:cs typeface="Tahoma"/>
                <a:sym typeface="Tahoma"/>
              </a:rPr>
              <a:t>Jamye Sagan, </a:t>
            </a:r>
            <a:br>
              <a:rPr lang="en-US" sz="2000" b="0" i="0" u="none" strike="noStrike" cap="none">
                <a:solidFill>
                  <a:srgbClr val="0070C0"/>
                </a:solidFill>
                <a:latin typeface="Tahoma"/>
                <a:ea typeface="Tahoma"/>
                <a:cs typeface="Tahoma"/>
                <a:sym typeface="Tahoma"/>
              </a:rPr>
            </a:br>
            <a:r>
              <a:rPr lang="en-US" sz="2000" b="0" i="0" u="none" strike="noStrike" cap="none">
                <a:solidFill>
                  <a:srgbClr val="0070C0"/>
                </a:solidFill>
                <a:latin typeface="Tahoma"/>
                <a:ea typeface="Tahoma"/>
                <a:cs typeface="Tahoma"/>
                <a:sym typeface="Tahoma"/>
              </a:rPr>
              <a:t>social media/surveys manager</a:t>
            </a:r>
            <a:endParaRPr/>
          </a:p>
        </p:txBody>
      </p:sp>
      <p:pic>
        <p:nvPicPr>
          <p:cNvPr id="210" name="Shape 210" descr="jamye and gimmers.jpg"/>
          <p:cNvPicPr preferRelativeResize="0"/>
          <p:nvPr/>
        </p:nvPicPr>
        <p:blipFill rotWithShape="1">
          <a:blip r:embed="rId3">
            <a:alphaModFix/>
          </a:blip>
          <a:srcRect/>
          <a:stretch/>
        </p:blipFill>
        <p:spPr>
          <a:xfrm>
            <a:off x="575131" y="1312431"/>
            <a:ext cx="2624258" cy="3499011"/>
          </a:xfrm>
          <a:prstGeom prst="rect">
            <a:avLst/>
          </a:prstGeom>
          <a:noFill/>
          <a:ln>
            <a:noFill/>
          </a:ln>
        </p:spPr>
      </p:pic>
      <p:sp>
        <p:nvSpPr>
          <p:cNvPr id="211" name="Shape 211"/>
          <p:cNvSpPr txBox="1"/>
          <p:nvPr/>
        </p:nvSpPr>
        <p:spPr>
          <a:xfrm>
            <a:off x="4047893" y="1421639"/>
            <a:ext cx="4552547"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70C0"/>
                </a:solidFill>
                <a:latin typeface="Tahoma"/>
                <a:ea typeface="Tahoma"/>
                <a:cs typeface="Tahoma"/>
                <a:sym typeface="Tahoma"/>
              </a:rPr>
              <a:t>The social media manager maintains the SIG’s social media outlets, monitors and reports on activity, and publicizes SIG news and events through each outlet.</a:t>
            </a:r>
            <a:endParaRPr/>
          </a:p>
          <a:p>
            <a:pPr marL="0" marR="0" lvl="0" indent="0" algn="l" rtl="0">
              <a:spcBef>
                <a:spcPts val="0"/>
              </a:spcBef>
              <a:spcAft>
                <a:spcPts val="0"/>
              </a:spcAft>
              <a:buNone/>
            </a:pPr>
            <a:endParaRPr sz="2400">
              <a:solidFill>
                <a:srgbClr val="0070C0"/>
              </a:solidFill>
              <a:latin typeface="Tahoma"/>
              <a:ea typeface="Tahoma"/>
              <a:cs typeface="Tahoma"/>
              <a:sym typeface="Tahoma"/>
            </a:endParaRPr>
          </a:p>
          <a:p>
            <a:pPr marL="0" marR="0" lvl="0" indent="0" algn="l" rtl="0">
              <a:spcBef>
                <a:spcPts val="0"/>
              </a:spcBef>
              <a:spcAft>
                <a:spcPts val="0"/>
              </a:spcAft>
              <a:buNone/>
            </a:pPr>
            <a:r>
              <a:rPr lang="en-US" sz="2400">
                <a:solidFill>
                  <a:srgbClr val="0070C0"/>
                </a:solidFill>
                <a:latin typeface="Tahoma"/>
                <a:ea typeface="Tahoma"/>
                <a:cs typeface="Tahoma"/>
                <a:sym typeface="Tahoma"/>
              </a:rPr>
              <a:t>The surveys manager runs the SIG elections, conducts periodic surveys of members, analyzes results and publishes results to members.</a:t>
            </a:r>
            <a:endParaRPr/>
          </a:p>
          <a:p>
            <a:pPr marL="0" marR="0" lvl="0" indent="0" algn="l" rtl="0">
              <a:spcBef>
                <a:spcPts val="0"/>
              </a:spcBef>
              <a:spcAft>
                <a:spcPts val="0"/>
              </a:spcAft>
              <a:buNone/>
            </a:pPr>
            <a:endParaRPr sz="2400">
              <a:solidFill>
                <a:srgbClr val="0070C0"/>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Social media report</a:t>
            </a:r>
            <a:endParaRPr/>
          </a:p>
        </p:txBody>
      </p:sp>
      <p:sp>
        <p:nvSpPr>
          <p:cNvPr id="217" name="Shape 217"/>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3333"/>
              </a:lnSpc>
              <a:spcBef>
                <a:spcPts val="0"/>
              </a:spcBef>
              <a:spcAft>
                <a:spcPts val="0"/>
              </a:spcAft>
              <a:buClr>
                <a:srgbClr val="0070C0"/>
              </a:buClr>
              <a:buSzPts val="2400"/>
              <a:buFont typeface="Tahoma"/>
              <a:buChar char="•"/>
            </a:pPr>
            <a:r>
              <a:rPr lang="en-US" sz="2400" b="0" i="0" u="none" strike="noStrike" cap="none">
                <a:solidFill>
                  <a:srgbClr val="0070C0"/>
                </a:solidFill>
                <a:latin typeface="Tahoma"/>
                <a:ea typeface="Tahoma"/>
                <a:cs typeface="Tahoma"/>
                <a:sym typeface="Tahoma"/>
              </a:rPr>
              <a:t>LinkedIn </a:t>
            </a:r>
            <a:endParaRPr/>
          </a:p>
          <a:p>
            <a:pPr marL="742950" marR="0" lvl="1" indent="-285750" algn="l" rtl="0">
              <a:lnSpc>
                <a:spcPct val="100000"/>
              </a:lnSpc>
              <a:spcBef>
                <a:spcPts val="600"/>
              </a:spcBef>
              <a:spcAft>
                <a:spcPts val="0"/>
              </a:spcAft>
              <a:buClr>
                <a:srgbClr val="C00000"/>
              </a:buClr>
              <a:buSzPts val="1800"/>
              <a:buFont typeface="Tahoma"/>
              <a:buChar char="–"/>
            </a:pPr>
            <a:r>
              <a:rPr lang="en-US" sz="1800">
                <a:solidFill>
                  <a:srgbClr val="C00000"/>
                </a:solidFill>
              </a:rPr>
              <a:t>362 </a:t>
            </a:r>
            <a:r>
              <a:rPr lang="en-US" sz="1800" b="0" i="0" u="none" strike="noStrike" cap="none">
                <a:solidFill>
                  <a:srgbClr val="0070C0"/>
                </a:solidFill>
                <a:latin typeface="Tahoma"/>
                <a:ea typeface="Tahoma"/>
                <a:cs typeface="Tahoma"/>
                <a:sym typeface="Tahoma"/>
              </a:rPr>
              <a:t>members as of May 2018 </a:t>
            </a:r>
            <a:endParaRPr/>
          </a:p>
          <a:p>
            <a:pPr marL="342900" marR="0" lvl="0" indent="-342900" algn="l" rtl="0">
              <a:lnSpc>
                <a:spcPct val="75000"/>
              </a:lnSpc>
              <a:spcBef>
                <a:spcPts val="1800"/>
              </a:spcBef>
              <a:spcAft>
                <a:spcPts val="0"/>
              </a:spcAft>
              <a:buClr>
                <a:srgbClr val="0070C0"/>
              </a:buClr>
              <a:buSzPts val="2400"/>
              <a:buFont typeface="Tahoma"/>
              <a:buChar char="•"/>
            </a:pPr>
            <a:r>
              <a:rPr lang="en-US" sz="2400" b="0" i="0" u="none" strike="noStrike" cap="none">
                <a:solidFill>
                  <a:srgbClr val="0070C0"/>
                </a:solidFill>
                <a:latin typeface="Tahoma"/>
                <a:ea typeface="Tahoma"/>
                <a:cs typeface="Tahoma"/>
                <a:sym typeface="Tahoma"/>
              </a:rPr>
              <a:t>Facebook </a:t>
            </a:r>
            <a:endParaRPr/>
          </a:p>
          <a:p>
            <a:pPr marL="742950" marR="0" lvl="1" indent="-285750" algn="l" rtl="0">
              <a:lnSpc>
                <a:spcPct val="100000"/>
              </a:lnSpc>
              <a:spcBef>
                <a:spcPts val="1200"/>
              </a:spcBef>
              <a:spcAft>
                <a:spcPts val="0"/>
              </a:spcAft>
              <a:buClr>
                <a:srgbClr val="C00000"/>
              </a:buClr>
              <a:buSzPts val="1800"/>
              <a:buFont typeface="Tahoma"/>
              <a:buChar char="–"/>
            </a:pPr>
            <a:r>
              <a:rPr lang="en-US" sz="1800">
                <a:solidFill>
                  <a:srgbClr val="C00000"/>
                </a:solidFill>
              </a:rPr>
              <a:t>153 </a:t>
            </a:r>
            <a:r>
              <a:rPr lang="en-US" sz="1800" b="0" i="0" u="none" strike="noStrike" cap="none">
                <a:solidFill>
                  <a:srgbClr val="0070C0"/>
                </a:solidFill>
                <a:latin typeface="Tahoma"/>
                <a:ea typeface="Tahoma"/>
                <a:cs typeface="Tahoma"/>
                <a:sym typeface="Tahoma"/>
              </a:rPr>
              <a:t>likes as of May 2018 (up from </a:t>
            </a:r>
            <a:r>
              <a:rPr lang="en-US" sz="1800">
                <a:solidFill>
                  <a:srgbClr val="C00000"/>
                </a:solidFill>
              </a:rPr>
              <a:t>149 </a:t>
            </a:r>
            <a:r>
              <a:rPr lang="en-US" sz="1800" b="0" i="0" u="none" strike="noStrike" cap="none">
                <a:solidFill>
                  <a:srgbClr val="0070C0"/>
                </a:solidFill>
                <a:latin typeface="Tahoma"/>
                <a:ea typeface="Tahoma"/>
                <a:cs typeface="Tahoma"/>
                <a:sym typeface="Tahoma"/>
              </a:rPr>
              <a:t>likes in 2017)</a:t>
            </a:r>
            <a:endParaRPr/>
          </a:p>
          <a:p>
            <a:pPr marL="342900" marR="0" lvl="0" indent="-342900" algn="l" rtl="0">
              <a:lnSpc>
                <a:spcPct val="75000"/>
              </a:lnSpc>
              <a:spcBef>
                <a:spcPts val="1800"/>
              </a:spcBef>
              <a:spcAft>
                <a:spcPts val="0"/>
              </a:spcAft>
              <a:buClr>
                <a:srgbClr val="0070C0"/>
              </a:buClr>
              <a:buSzPts val="2400"/>
              <a:buFont typeface="Tahoma"/>
              <a:buChar char="•"/>
            </a:pPr>
            <a:r>
              <a:rPr lang="en-US" sz="2400" b="0" i="0" u="none" strike="noStrike" cap="none">
                <a:solidFill>
                  <a:srgbClr val="0070C0"/>
                </a:solidFill>
                <a:latin typeface="Tahoma"/>
                <a:ea typeface="Tahoma"/>
                <a:cs typeface="Tahoma"/>
                <a:sym typeface="Tahoma"/>
              </a:rPr>
              <a:t>Twitter (@STC_IDL_SIG)</a:t>
            </a:r>
            <a:endParaRPr/>
          </a:p>
          <a:p>
            <a:pPr marL="742950" marR="0" lvl="1" indent="-285750" algn="l" rtl="0">
              <a:lnSpc>
                <a:spcPct val="100000"/>
              </a:lnSpc>
              <a:spcBef>
                <a:spcPts val="1200"/>
              </a:spcBef>
              <a:spcAft>
                <a:spcPts val="0"/>
              </a:spcAft>
              <a:buClr>
                <a:srgbClr val="C00000"/>
              </a:buClr>
              <a:buSzPts val="1800"/>
              <a:buFont typeface="Tahoma"/>
              <a:buChar char="–"/>
            </a:pPr>
            <a:r>
              <a:rPr lang="en-US" sz="1800">
                <a:solidFill>
                  <a:srgbClr val="C00000"/>
                </a:solidFill>
              </a:rPr>
              <a:t>103 </a:t>
            </a:r>
            <a:r>
              <a:rPr lang="en-US" sz="1800" b="0" i="0" u="none" strike="noStrike" cap="none">
                <a:solidFill>
                  <a:srgbClr val="0070C0"/>
                </a:solidFill>
                <a:latin typeface="Tahoma"/>
                <a:ea typeface="Tahoma"/>
                <a:cs typeface="Tahoma"/>
                <a:sym typeface="Tahoma"/>
              </a:rPr>
              <a:t>following as of May 2018</a:t>
            </a:r>
            <a:endParaRPr/>
          </a:p>
          <a:p>
            <a:pPr marL="742950" marR="0" lvl="1" indent="-285750" algn="l" rtl="0">
              <a:lnSpc>
                <a:spcPct val="100000"/>
              </a:lnSpc>
              <a:spcBef>
                <a:spcPts val="1200"/>
              </a:spcBef>
              <a:spcAft>
                <a:spcPts val="0"/>
              </a:spcAft>
              <a:buClr>
                <a:srgbClr val="C00000"/>
              </a:buClr>
              <a:buSzPts val="1800"/>
              <a:buFont typeface="Tahoma"/>
              <a:buChar char="–"/>
            </a:pPr>
            <a:r>
              <a:rPr lang="en-US" sz="1800">
                <a:solidFill>
                  <a:srgbClr val="C00000"/>
                </a:solidFill>
              </a:rPr>
              <a:t>461 </a:t>
            </a:r>
            <a:r>
              <a:rPr lang="en-US" sz="1800" b="0" i="0" u="none" strike="noStrike" cap="none">
                <a:solidFill>
                  <a:srgbClr val="0070C0"/>
                </a:solidFill>
                <a:latin typeface="Tahoma"/>
                <a:ea typeface="Tahoma"/>
                <a:cs typeface="Tahoma"/>
                <a:sym typeface="Tahoma"/>
              </a:rPr>
              <a:t>followers as of May 2018 (up from </a:t>
            </a:r>
            <a:r>
              <a:rPr lang="en-US" sz="1800">
                <a:solidFill>
                  <a:srgbClr val="C00000"/>
                </a:solidFill>
              </a:rPr>
              <a:t>434 </a:t>
            </a:r>
            <a:r>
              <a:rPr lang="en-US" sz="1800" b="0" i="0" u="none" strike="noStrike" cap="none">
                <a:solidFill>
                  <a:srgbClr val="0070C0"/>
                </a:solidFill>
                <a:latin typeface="Tahoma"/>
                <a:ea typeface="Tahoma"/>
                <a:cs typeface="Tahoma"/>
                <a:sym typeface="Tahoma"/>
              </a:rPr>
              <a:t>in 2017)</a:t>
            </a:r>
            <a:endParaRPr/>
          </a:p>
          <a:p>
            <a:pPr marL="742950" marR="0" lvl="1" indent="-285750" algn="l" rtl="0">
              <a:lnSpc>
                <a:spcPct val="133333"/>
              </a:lnSpc>
              <a:spcBef>
                <a:spcPts val="1200"/>
              </a:spcBef>
              <a:spcAft>
                <a:spcPts val="0"/>
              </a:spcAft>
              <a:buClr>
                <a:srgbClr val="C00000"/>
              </a:buClr>
              <a:buSzPts val="1800"/>
              <a:buFont typeface="Tahoma"/>
              <a:buChar char="–"/>
            </a:pPr>
            <a:r>
              <a:rPr lang="en-US" sz="1800">
                <a:solidFill>
                  <a:srgbClr val="C00000"/>
                </a:solidFill>
              </a:rPr>
              <a:t>518 </a:t>
            </a:r>
            <a:r>
              <a:rPr lang="en-US" sz="1800" b="0" i="0" u="none" strike="noStrike" cap="none">
                <a:solidFill>
                  <a:srgbClr val="0070C0"/>
                </a:solidFill>
                <a:latin typeface="Tahoma"/>
                <a:ea typeface="Tahoma"/>
                <a:cs typeface="Tahoma"/>
                <a:sym typeface="Tahoma"/>
              </a:rPr>
              <a:t>tweets as of May 2018 (not counting retweets and likes)</a:t>
            </a:r>
            <a:br>
              <a:rPr lang="en-US" sz="1800" b="0" i="0" u="none" strike="noStrike" cap="none">
                <a:solidFill>
                  <a:srgbClr val="0070C0"/>
                </a:solidFill>
                <a:latin typeface="Tahoma"/>
                <a:ea typeface="Tahoma"/>
                <a:cs typeface="Tahoma"/>
                <a:sym typeface="Tahoma"/>
              </a:rPr>
            </a:br>
            <a:r>
              <a:rPr lang="en-US" sz="1800" b="0" i="0" u="none" strike="noStrike" cap="none">
                <a:solidFill>
                  <a:srgbClr val="0070C0"/>
                </a:solidFill>
                <a:latin typeface="Tahoma"/>
                <a:ea typeface="Tahoma"/>
                <a:cs typeface="Tahoma"/>
                <a:sym typeface="Tahoma"/>
              </a:rPr>
              <a:t>(Up from </a:t>
            </a:r>
            <a:r>
              <a:rPr lang="en-US" sz="1800">
                <a:solidFill>
                  <a:srgbClr val="C00000"/>
                </a:solidFill>
              </a:rPr>
              <a:t>467 </a:t>
            </a:r>
            <a:r>
              <a:rPr lang="en-US" sz="1800" b="0" i="0" u="none" strike="noStrike" cap="none">
                <a:solidFill>
                  <a:srgbClr val="0070C0"/>
                </a:solidFill>
                <a:latin typeface="Tahoma"/>
                <a:ea typeface="Tahoma"/>
                <a:cs typeface="Tahoma"/>
                <a:sym typeface="Tahoma"/>
              </a:rPr>
              <a:t>tweets in 2017)</a:t>
            </a:r>
            <a:endParaRPr/>
          </a:p>
          <a:p>
            <a:pPr marL="742950" marR="0" lvl="1" indent="-158750" algn="l" rtl="0">
              <a:spcBef>
                <a:spcPts val="1000"/>
              </a:spcBef>
              <a:spcAft>
                <a:spcPts val="0"/>
              </a:spcAft>
              <a:buClr>
                <a:srgbClr val="333333"/>
              </a:buClr>
              <a:buSzPts val="2000"/>
              <a:buFont typeface="Tahoma"/>
              <a:buNone/>
            </a:pPr>
            <a:endParaRPr sz="2000" b="0" i="0" u="none" strike="noStrike" cap="none">
              <a:solidFill>
                <a:srgbClr val="333333"/>
              </a:solidFill>
              <a:latin typeface="Tahoma"/>
              <a:ea typeface="Tahoma"/>
              <a:cs typeface="Tahoma"/>
              <a:sym typeface="Tahoma"/>
            </a:endParaRPr>
          </a:p>
        </p:txBody>
      </p:sp>
      <p:sp>
        <p:nvSpPr>
          <p:cNvPr id="218" name="Shape 218"/>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219" name="Shape 219"/>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220" name="Shape 220"/>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12</a:t>
            </a:fld>
            <a:endParaRPr sz="1200">
              <a:solidFill>
                <a:schemeClr val="dk1"/>
              </a:solidFill>
              <a:latin typeface="Tahoma"/>
              <a:ea typeface="Tahoma"/>
              <a:cs typeface="Tahoma"/>
              <a:sym typeface="Tahoma"/>
            </a:endParaRPr>
          </a:p>
        </p:txBody>
      </p:sp>
      <p:sp>
        <p:nvSpPr>
          <p:cNvPr id="221" name="Shape 221"/>
          <p:cNvSpPr txBox="1"/>
          <p:nvPr/>
        </p:nvSpPr>
        <p:spPr>
          <a:xfrm>
            <a:off x="1918598" y="5680656"/>
            <a:ext cx="46347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70C0"/>
                </a:solidFill>
                <a:latin typeface="Tahoma"/>
                <a:ea typeface="Tahoma"/>
                <a:cs typeface="Tahoma"/>
                <a:sym typeface="Tahoma"/>
              </a:rPr>
              <a:t>When you tweet, use hashtag </a:t>
            </a:r>
            <a:r>
              <a:rPr lang="en-US" sz="1800">
                <a:solidFill>
                  <a:srgbClr val="C00000"/>
                </a:solidFill>
                <a:latin typeface="Tahoma"/>
                <a:ea typeface="Tahoma"/>
                <a:cs typeface="Tahoma"/>
                <a:sym typeface="Tahoma"/>
              </a:rPr>
              <a:t>#STCIDLSIG</a:t>
            </a:r>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Surveys report</a:t>
            </a:r>
            <a:endParaRPr/>
          </a:p>
        </p:txBody>
      </p:sp>
      <p:sp>
        <p:nvSpPr>
          <p:cNvPr id="227" name="Shape 227"/>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2400"/>
              <a:buFont typeface="Tahoma"/>
              <a:buChar char="•"/>
            </a:pPr>
            <a:r>
              <a:rPr lang="en-US" sz="2400" b="0" i="0" u="none" strike="noStrike" cap="none">
                <a:solidFill>
                  <a:srgbClr val="0070C0"/>
                </a:solidFill>
                <a:latin typeface="Tahoma"/>
                <a:ea typeface="Tahoma"/>
                <a:cs typeface="Tahoma"/>
                <a:sym typeface="Tahoma"/>
              </a:rPr>
              <a:t>We held another successful Virtual Open House at the end of the year. We had more than </a:t>
            </a:r>
            <a:r>
              <a:rPr lang="en-US">
                <a:solidFill>
                  <a:srgbClr val="980000"/>
                </a:solidFill>
              </a:rPr>
              <a:t>38 </a:t>
            </a:r>
            <a:r>
              <a:rPr lang="en-US" sz="2400" b="0" i="0" u="none" strike="noStrike" cap="none">
                <a:solidFill>
                  <a:srgbClr val="0070C0"/>
                </a:solidFill>
                <a:latin typeface="Tahoma"/>
                <a:ea typeface="Tahoma"/>
                <a:cs typeface="Tahoma"/>
                <a:sym typeface="Tahoma"/>
              </a:rPr>
              <a:t>sign-ups with </a:t>
            </a:r>
            <a:r>
              <a:rPr lang="en-US" sz="2400" b="0" i="0" u="none" strike="noStrike" cap="none">
                <a:solidFill>
                  <a:srgbClr val="980000"/>
                </a:solidFill>
                <a:latin typeface="Tahoma"/>
                <a:ea typeface="Tahoma"/>
                <a:cs typeface="Tahoma"/>
                <a:sym typeface="Tahoma"/>
              </a:rPr>
              <a:t>25 </a:t>
            </a:r>
            <a:r>
              <a:rPr lang="en-US" sz="2400" b="0" i="0" u="none" strike="noStrike" cap="none">
                <a:solidFill>
                  <a:srgbClr val="0070C0"/>
                </a:solidFill>
                <a:latin typeface="Tahoma"/>
                <a:ea typeface="Tahoma"/>
                <a:cs typeface="Tahoma"/>
                <a:sym typeface="Tahoma"/>
              </a:rPr>
              <a:t>views on YouTube </a:t>
            </a:r>
            <a:r>
              <a:rPr lang="en-US" sz="2400" b="0" i="0" u="sng" strike="noStrike" cap="none">
                <a:solidFill>
                  <a:schemeClr val="hlink"/>
                </a:solidFill>
                <a:latin typeface="Tahoma"/>
                <a:ea typeface="Tahoma"/>
                <a:cs typeface="Tahoma"/>
                <a:sym typeface="Tahoma"/>
                <a:hlinkClick r:id="rId3"/>
              </a:rPr>
              <a:t>https://youtu.be/nAxBKSJ9g_8</a:t>
            </a:r>
            <a:r>
              <a:rPr lang="en-US" sz="2400" b="0" i="0" u="none" strike="noStrike" cap="none">
                <a:solidFill>
                  <a:srgbClr val="0070C0"/>
                </a:solidFill>
                <a:latin typeface="Tahoma"/>
                <a:ea typeface="Tahoma"/>
                <a:cs typeface="Tahoma"/>
                <a:sym typeface="Tahoma"/>
              </a:rPr>
              <a:t>. </a:t>
            </a:r>
            <a:endParaRPr/>
          </a:p>
        </p:txBody>
      </p:sp>
      <p:sp>
        <p:nvSpPr>
          <p:cNvPr id="228" name="Shape 228"/>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229" name="Shape 229"/>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230" name="Shape 230"/>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13</a:t>
            </a:fld>
            <a:endParaRPr sz="1200">
              <a:solidFill>
                <a:schemeClr val="dk1"/>
              </a:solidFill>
              <a:latin typeface="Tahoma"/>
              <a:ea typeface="Tahoma"/>
              <a:cs typeface="Tahoma"/>
              <a:sym typeface="Tahoma"/>
            </a:endParaRPr>
          </a:p>
        </p:txBody>
      </p:sp>
      <p:pic>
        <p:nvPicPr>
          <p:cNvPr id="231" name="Shape 231">
            <a:hlinkClick r:id="rId3"/>
          </p:cNvPr>
          <p:cNvPicPr preferRelativeResize="0"/>
          <p:nvPr/>
        </p:nvPicPr>
        <p:blipFill>
          <a:blip r:embed="rId4">
            <a:alphaModFix/>
          </a:blip>
          <a:stretch>
            <a:fillRect/>
          </a:stretch>
        </p:blipFill>
        <p:spPr>
          <a:xfrm>
            <a:off x="1688350" y="2909375"/>
            <a:ext cx="5767300" cy="3242525"/>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237" name="Shape 237"/>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238" name="Shape 238"/>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14</a:t>
            </a:fld>
            <a:endParaRPr sz="1200">
              <a:solidFill>
                <a:schemeClr val="dk1"/>
              </a:solidFill>
              <a:latin typeface="Tahoma"/>
              <a:ea typeface="Tahoma"/>
              <a:cs typeface="Tahoma"/>
              <a:sym typeface="Tahoma"/>
            </a:endParaRPr>
          </a:p>
        </p:txBody>
      </p:sp>
      <p:sp>
        <p:nvSpPr>
          <p:cNvPr id="239" name="Shape 239"/>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Student outreach </a:t>
            </a:r>
            <a:endParaRPr sz="3200" b="0" i="0" u="none" strike="noStrike" cap="none">
              <a:solidFill>
                <a:schemeClr val="lt1"/>
              </a:solidFill>
              <a:latin typeface="Tahoma"/>
              <a:ea typeface="Tahoma"/>
              <a:cs typeface="Tahoma"/>
              <a:sym typeface="Tahoma"/>
            </a:endParaRPr>
          </a:p>
        </p:txBody>
      </p:sp>
      <p:sp>
        <p:nvSpPr>
          <p:cNvPr id="240" name="Shape 240"/>
          <p:cNvSpPr txBox="1">
            <a:spLocks noGrp="1"/>
          </p:cNvSpPr>
          <p:nvPr>
            <p:ph type="body" idx="1"/>
          </p:nvPr>
        </p:nvSpPr>
        <p:spPr>
          <a:xfrm>
            <a:off x="-271926" y="3914490"/>
            <a:ext cx="2479040" cy="2273573"/>
          </a:xfrm>
          <a:prstGeom prst="rect">
            <a:avLst/>
          </a:prstGeom>
          <a:noFill/>
          <a:ln>
            <a:noFill/>
          </a:ln>
        </p:spPr>
        <p:txBody>
          <a:bodyPr spcFirstLastPara="1" wrap="square" lIns="91425" tIns="45700" rIns="91425" bIns="45700" anchor="t" anchorCtr="0">
            <a:noAutofit/>
          </a:bodyPr>
          <a:lstStyle/>
          <a:p>
            <a:pPr marL="571500" marR="0" lvl="0" indent="0" algn="ctr" rtl="0">
              <a:spcBef>
                <a:spcPts val="0"/>
              </a:spcBef>
              <a:spcAft>
                <a:spcPts val="0"/>
              </a:spcAft>
              <a:buClr>
                <a:srgbClr val="0070C0"/>
              </a:buClr>
              <a:buSzPts val="2400"/>
              <a:buFont typeface="Tahoma"/>
              <a:buNone/>
            </a:pPr>
            <a:r>
              <a:rPr lang="en-US" sz="2400" b="0" i="0" u="none" strike="noStrike" cap="none">
                <a:solidFill>
                  <a:srgbClr val="0070C0"/>
                </a:solidFill>
                <a:latin typeface="Tahoma"/>
                <a:ea typeface="Tahoma"/>
                <a:cs typeface="Tahoma"/>
                <a:sym typeface="Tahoma"/>
              </a:rPr>
              <a:t>Sylvia Miller, </a:t>
            </a:r>
            <a:endParaRPr/>
          </a:p>
          <a:p>
            <a:pPr marL="571500" marR="0" lvl="0" indent="0" algn="ctr" rtl="0">
              <a:spcBef>
                <a:spcPts val="480"/>
              </a:spcBef>
              <a:spcAft>
                <a:spcPts val="0"/>
              </a:spcAft>
              <a:buClr>
                <a:srgbClr val="0070C0"/>
              </a:buClr>
              <a:buSzPts val="2400"/>
              <a:buFont typeface="Tahoma"/>
              <a:buNone/>
            </a:pPr>
            <a:r>
              <a:rPr lang="en-US" sz="2400" b="0" i="0" u="none" strike="noStrike" cap="none">
                <a:solidFill>
                  <a:srgbClr val="0070C0"/>
                </a:solidFill>
                <a:latin typeface="Tahoma"/>
                <a:ea typeface="Tahoma"/>
                <a:cs typeface="Tahoma"/>
                <a:sym typeface="Tahoma"/>
              </a:rPr>
              <a:t>STC Fellow</a:t>
            </a:r>
            <a:endParaRPr/>
          </a:p>
          <a:p>
            <a:pPr marL="571500" marR="0" lvl="0" indent="0" algn="ctr" rtl="0">
              <a:spcBef>
                <a:spcPts val="480"/>
              </a:spcBef>
              <a:spcAft>
                <a:spcPts val="0"/>
              </a:spcAft>
              <a:buClr>
                <a:srgbClr val="0070C0"/>
              </a:buClr>
              <a:buSzPts val="2400"/>
              <a:buFont typeface="Tahoma"/>
              <a:buNone/>
            </a:pPr>
            <a:r>
              <a:rPr lang="en-US" sz="2400" b="0" i="0" u="none" strike="noStrike" cap="none">
                <a:solidFill>
                  <a:srgbClr val="0070C0"/>
                </a:solidFill>
                <a:latin typeface="Tahoma"/>
                <a:ea typeface="Tahoma"/>
                <a:cs typeface="Tahoma"/>
                <a:sym typeface="Tahoma"/>
              </a:rPr>
              <a:t>Student outreach manager</a:t>
            </a:r>
            <a:endParaRPr/>
          </a:p>
          <a:p>
            <a:pPr marL="571500" marR="0" lvl="0" indent="0" algn="ctr" rtl="0">
              <a:spcBef>
                <a:spcPts val="640"/>
              </a:spcBef>
              <a:spcAft>
                <a:spcPts val="0"/>
              </a:spcAft>
              <a:buClr>
                <a:srgbClr val="0070C0"/>
              </a:buClr>
              <a:buSzPts val="3200"/>
              <a:buFont typeface="Tahoma"/>
              <a:buNone/>
            </a:pPr>
            <a:r>
              <a:rPr lang="en-US" sz="3200" b="0" i="0" u="none" strike="noStrike" cap="none">
                <a:solidFill>
                  <a:srgbClr val="0070C0"/>
                </a:solidFill>
                <a:latin typeface="Tahoma"/>
                <a:ea typeface="Tahoma"/>
                <a:cs typeface="Tahoma"/>
                <a:sym typeface="Tahoma"/>
              </a:rPr>
              <a:t/>
            </a:r>
            <a:br>
              <a:rPr lang="en-US" sz="3200" b="0" i="0" u="none" strike="noStrike" cap="none">
                <a:solidFill>
                  <a:srgbClr val="0070C0"/>
                </a:solidFill>
                <a:latin typeface="Tahoma"/>
                <a:ea typeface="Tahoma"/>
                <a:cs typeface="Tahoma"/>
                <a:sym typeface="Tahoma"/>
              </a:rPr>
            </a:br>
            <a:endParaRPr sz="3200" b="0" i="0" u="none" strike="noStrike" cap="none">
              <a:solidFill>
                <a:srgbClr val="0070C0"/>
              </a:solidFill>
              <a:latin typeface="Tahoma"/>
              <a:ea typeface="Tahoma"/>
              <a:cs typeface="Tahoma"/>
              <a:sym typeface="Tahoma"/>
            </a:endParaRPr>
          </a:p>
        </p:txBody>
      </p:sp>
      <p:pic>
        <p:nvPicPr>
          <p:cNvPr id="241" name="Shape 241"/>
          <p:cNvPicPr preferRelativeResize="0"/>
          <p:nvPr/>
        </p:nvPicPr>
        <p:blipFill rotWithShape="1">
          <a:blip r:embed="rId3">
            <a:alphaModFix/>
          </a:blip>
          <a:srcRect/>
          <a:stretch/>
        </p:blipFill>
        <p:spPr>
          <a:xfrm>
            <a:off x="457199" y="1374256"/>
            <a:ext cx="1833799" cy="2456064"/>
          </a:xfrm>
          <a:prstGeom prst="rect">
            <a:avLst/>
          </a:prstGeom>
          <a:noFill/>
          <a:ln>
            <a:noFill/>
          </a:ln>
        </p:spPr>
      </p:pic>
      <p:pic>
        <p:nvPicPr>
          <p:cNvPr id="242" name="Shape 242" descr="image003"/>
          <p:cNvPicPr preferRelativeResize="0"/>
          <p:nvPr/>
        </p:nvPicPr>
        <p:blipFill rotWithShape="1">
          <a:blip r:embed="rId4">
            <a:alphaModFix/>
          </a:blip>
          <a:srcRect/>
          <a:stretch/>
        </p:blipFill>
        <p:spPr>
          <a:xfrm>
            <a:off x="7186699" y="4744210"/>
            <a:ext cx="1598124" cy="1455769"/>
          </a:xfrm>
          <a:prstGeom prst="rect">
            <a:avLst/>
          </a:prstGeom>
          <a:noFill/>
          <a:ln>
            <a:noFill/>
          </a:ln>
        </p:spPr>
      </p:pic>
      <p:sp>
        <p:nvSpPr>
          <p:cNvPr id="243" name="Shape 243"/>
          <p:cNvSpPr txBox="1"/>
          <p:nvPr/>
        </p:nvSpPr>
        <p:spPr>
          <a:xfrm>
            <a:off x="2919498" y="1261794"/>
            <a:ext cx="5399311"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70C0"/>
                </a:solidFill>
                <a:latin typeface="Tahoma"/>
                <a:ea typeface="Tahoma"/>
                <a:cs typeface="Tahoma"/>
                <a:sym typeface="Tahoma"/>
              </a:rPr>
              <a:t>The Student Outreach manager works with students and educators to encourage student interest in instructional development and involvement in STC to prepare for instructional development careers.</a:t>
            </a:r>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Student outreach report</a:t>
            </a:r>
            <a:endParaRPr/>
          </a:p>
        </p:txBody>
      </p:sp>
      <p:sp>
        <p:nvSpPr>
          <p:cNvPr id="249" name="Shape 249"/>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2400"/>
              <a:buFont typeface="Tahoma"/>
              <a:buChar char="•"/>
            </a:pPr>
            <a:r>
              <a:rPr lang="en-US" sz="2400" b="0" i="0" u="none" strike="noStrike" cap="none">
                <a:solidFill>
                  <a:srgbClr val="0070C0"/>
                </a:solidFill>
                <a:latin typeface="Tahoma"/>
                <a:ea typeface="Tahoma"/>
                <a:cs typeface="Tahoma"/>
                <a:sym typeface="Tahoma"/>
              </a:rPr>
              <a:t>Student Outreach Article competition:</a:t>
            </a:r>
            <a:endParaRPr/>
          </a:p>
          <a:p>
            <a:pPr marL="742950" marR="0" lvl="1" indent="-285750" algn="l" rtl="0">
              <a:spcBef>
                <a:spcPts val="1000"/>
              </a:spcBef>
              <a:spcAft>
                <a:spcPts val="0"/>
              </a:spcAft>
              <a:buClr>
                <a:srgbClr val="0070C0"/>
              </a:buClr>
              <a:buSzPts val="2000"/>
              <a:buFont typeface="Tahoma"/>
              <a:buChar char="–"/>
            </a:pPr>
            <a:r>
              <a:rPr lang="en-US" sz="2000" b="0" i="0" u="none" strike="noStrike" cap="none">
                <a:solidFill>
                  <a:srgbClr val="0070C0"/>
                </a:solidFill>
                <a:latin typeface="Tahoma"/>
                <a:ea typeface="Tahoma"/>
                <a:cs typeface="Tahoma"/>
                <a:sym typeface="Tahoma"/>
              </a:rPr>
              <a:t>In mid-summer we update handouts, submission materials, FAQs, and web site about the new iteration of the competition.</a:t>
            </a:r>
            <a:endParaRPr/>
          </a:p>
          <a:p>
            <a:pPr marL="742950" marR="0" lvl="1" indent="-285750" algn="l" rtl="0">
              <a:spcBef>
                <a:spcPts val="1000"/>
              </a:spcBef>
              <a:spcAft>
                <a:spcPts val="0"/>
              </a:spcAft>
              <a:buClr>
                <a:srgbClr val="0070C0"/>
              </a:buClr>
              <a:buSzPts val="2000"/>
              <a:buFont typeface="Tahoma"/>
              <a:buChar char="–"/>
            </a:pPr>
            <a:r>
              <a:rPr lang="en-US" sz="2000" b="0" i="0" u="none" strike="noStrike" cap="none">
                <a:solidFill>
                  <a:srgbClr val="0070C0"/>
                </a:solidFill>
                <a:latin typeface="Tahoma"/>
                <a:ea typeface="Tahoma"/>
                <a:cs typeface="Tahoma"/>
                <a:sym typeface="Tahoma"/>
              </a:rPr>
              <a:t>In late summer we notify universities with ID programs that the article competition is open. Notification includes links to all materials needed for participation in the competition.</a:t>
            </a:r>
            <a:endParaRPr/>
          </a:p>
          <a:p>
            <a:pPr marL="742950" marR="0" lvl="1" indent="-285750" algn="l" rtl="0">
              <a:spcBef>
                <a:spcPts val="1000"/>
              </a:spcBef>
              <a:spcAft>
                <a:spcPts val="0"/>
              </a:spcAft>
              <a:buClr>
                <a:srgbClr val="0070C0"/>
              </a:buClr>
              <a:buSzPts val="2000"/>
              <a:buFont typeface="Tahoma"/>
              <a:buChar char="–"/>
            </a:pPr>
            <a:r>
              <a:rPr lang="en-US" sz="2000" b="0" i="0" u="none" strike="noStrike" cap="none">
                <a:solidFill>
                  <a:srgbClr val="0070C0"/>
                </a:solidFill>
                <a:latin typeface="Tahoma"/>
                <a:ea typeface="Tahoma"/>
                <a:cs typeface="Tahoma"/>
                <a:sym typeface="Tahoma"/>
              </a:rPr>
              <a:t>We place submissions in our Dropbox account and ask judges to evaluate them.</a:t>
            </a:r>
            <a:endParaRPr/>
          </a:p>
          <a:p>
            <a:pPr marL="742950" marR="0" lvl="1" indent="-285750" algn="l" rtl="0">
              <a:spcBef>
                <a:spcPts val="1000"/>
              </a:spcBef>
              <a:spcAft>
                <a:spcPts val="0"/>
              </a:spcAft>
              <a:buClr>
                <a:srgbClr val="0070C0"/>
              </a:buClr>
              <a:buSzPts val="2000"/>
              <a:buFont typeface="Tahoma"/>
              <a:buChar char="–"/>
            </a:pPr>
            <a:r>
              <a:rPr lang="en-US" sz="2000" b="0" i="0" u="none" strike="noStrike" cap="none">
                <a:solidFill>
                  <a:srgbClr val="0070C0"/>
                </a:solidFill>
                <a:latin typeface="Tahoma"/>
                <a:ea typeface="Tahoma"/>
                <a:cs typeface="Tahoma"/>
                <a:sym typeface="Tahoma"/>
              </a:rPr>
              <a:t>We communicate with submitters—either congratulations or regrets—about their article.</a:t>
            </a:r>
            <a:endParaRPr/>
          </a:p>
          <a:p>
            <a:pPr marL="742950" marR="0" lvl="1" indent="-285750" algn="l" rtl="0">
              <a:spcBef>
                <a:spcPts val="1000"/>
              </a:spcBef>
              <a:spcAft>
                <a:spcPts val="0"/>
              </a:spcAft>
              <a:buClr>
                <a:srgbClr val="0070C0"/>
              </a:buClr>
              <a:buSzPts val="2000"/>
              <a:buFont typeface="Tahoma"/>
              <a:buChar char="–"/>
            </a:pPr>
            <a:r>
              <a:rPr lang="en-US" sz="2000" b="0" i="0" u="none" strike="noStrike" cap="none">
                <a:solidFill>
                  <a:srgbClr val="0070C0"/>
                </a:solidFill>
                <a:latin typeface="Tahoma"/>
                <a:ea typeface="Tahoma"/>
                <a:cs typeface="Tahoma"/>
                <a:sym typeface="Tahoma"/>
              </a:rPr>
              <a:t>We forward publish-worthy article(s) to our newsletter editor for publication and later to the TCBOK, if applicable.</a:t>
            </a:r>
            <a:endParaRPr/>
          </a:p>
          <a:p>
            <a:pPr marL="342900" marR="0" lvl="0" indent="-190500" algn="l" rtl="0">
              <a:spcBef>
                <a:spcPts val="480"/>
              </a:spcBef>
              <a:spcAft>
                <a:spcPts val="0"/>
              </a:spcAft>
              <a:buClr>
                <a:srgbClr val="0070C0"/>
              </a:buClr>
              <a:buSzPts val="2400"/>
              <a:buFont typeface="Tahoma"/>
              <a:buNone/>
            </a:pPr>
            <a:endParaRPr sz="2400" b="0" i="0" u="none" strike="noStrike" cap="none">
              <a:solidFill>
                <a:srgbClr val="0070C0"/>
              </a:solidFill>
              <a:latin typeface="Tahoma"/>
              <a:ea typeface="Tahoma"/>
              <a:cs typeface="Tahoma"/>
              <a:sym typeface="Tahoma"/>
            </a:endParaRPr>
          </a:p>
        </p:txBody>
      </p:sp>
      <p:sp>
        <p:nvSpPr>
          <p:cNvPr id="250" name="Shape 250"/>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251" name="Shape 251"/>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252" name="Shape 252"/>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15</a:t>
            </a:fld>
            <a:endParaRPr sz="1200">
              <a:solidFill>
                <a:schemeClr val="dk1"/>
              </a:solidFill>
              <a:latin typeface="Tahoma"/>
              <a:ea typeface="Tahoma"/>
              <a:cs typeface="Tahoma"/>
              <a:sym typeface="Tahoma"/>
            </a:endParaRPr>
          </a:p>
        </p:txBody>
      </p:sp>
      <p:sp>
        <p:nvSpPr>
          <p:cNvPr id="253" name="Shape 253"/>
          <p:cNvSpPr/>
          <p:nvPr/>
        </p:nvSpPr>
        <p:spPr>
          <a:xfrm>
            <a:off x="520108" y="1070861"/>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ndara"/>
              <a:buNone/>
            </a:pPr>
            <a:endParaRPr sz="4400">
              <a:solidFill>
                <a:schemeClr val="dk1"/>
              </a:solidFill>
              <a:latin typeface="Candara"/>
              <a:ea typeface="Candara"/>
              <a:cs typeface="Candara"/>
              <a:sym typeface="Candara"/>
            </a:endParaRPr>
          </a:p>
        </p:txBody>
      </p:sp>
      <p:sp>
        <p:nvSpPr>
          <p:cNvPr id="254" name="Shape 254"/>
          <p:cNvSpPr txBox="1"/>
          <p:nvPr/>
        </p:nvSpPr>
        <p:spPr>
          <a:xfrm>
            <a:off x="457200" y="1039518"/>
            <a:ext cx="7835308"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0070C0"/>
                </a:solidFill>
                <a:latin typeface="Tahoma"/>
                <a:ea typeface="Tahoma"/>
                <a:cs typeface="Tahoma"/>
                <a:sym typeface="Tahoma"/>
              </a:rPr>
              <a:t> </a:t>
            </a:r>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280" name="Shape 280"/>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281" name="Shape 281"/>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16</a:t>
            </a:fld>
            <a:endParaRPr sz="1200">
              <a:solidFill>
                <a:schemeClr val="dk1"/>
              </a:solidFill>
              <a:latin typeface="Tahoma"/>
              <a:ea typeface="Tahoma"/>
              <a:cs typeface="Tahoma"/>
              <a:sym typeface="Tahoma"/>
            </a:endParaRPr>
          </a:p>
        </p:txBody>
      </p:sp>
      <p:sp>
        <p:nvSpPr>
          <p:cNvPr id="282" name="Shape 282"/>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Programs</a:t>
            </a:r>
            <a:endParaRPr sz="3200" b="0" i="0" u="none" strike="noStrike" cap="none">
              <a:solidFill>
                <a:schemeClr val="lt1"/>
              </a:solidFill>
              <a:latin typeface="Tahoma"/>
              <a:ea typeface="Tahoma"/>
              <a:cs typeface="Tahoma"/>
              <a:sym typeface="Tahoma"/>
            </a:endParaRPr>
          </a:p>
        </p:txBody>
      </p:sp>
      <p:sp>
        <p:nvSpPr>
          <p:cNvPr id="283" name="Shape 283"/>
          <p:cNvSpPr txBox="1"/>
          <p:nvPr/>
        </p:nvSpPr>
        <p:spPr>
          <a:xfrm>
            <a:off x="1878167" y="4316412"/>
            <a:ext cx="4938558" cy="1705552"/>
          </a:xfrm>
          <a:prstGeom prst="rect">
            <a:avLst/>
          </a:prstGeom>
          <a:noFill/>
          <a:ln>
            <a:noFill/>
          </a:ln>
        </p:spPr>
        <p:txBody>
          <a:bodyPr spcFirstLastPara="1" wrap="square" lIns="91425" tIns="45700" rIns="91425" bIns="45700" anchor="t" anchorCtr="0">
            <a:noAutofit/>
          </a:bodyPr>
          <a:lstStyle/>
          <a:p>
            <a:pPr marL="571500" marR="0" lvl="0" indent="0" algn="ctr" rtl="0">
              <a:spcBef>
                <a:spcPts val="0"/>
              </a:spcBef>
              <a:spcAft>
                <a:spcPts val="0"/>
              </a:spcAft>
              <a:buClr>
                <a:srgbClr val="0070C0"/>
              </a:buClr>
              <a:buSzPts val="2800"/>
              <a:buFont typeface="Tahoma"/>
              <a:buNone/>
            </a:pPr>
            <a:r>
              <a:rPr lang="en-US" sz="2800">
                <a:solidFill>
                  <a:srgbClr val="0070C0"/>
                </a:solidFill>
                <a:latin typeface="Tahoma"/>
                <a:ea typeface="Tahoma"/>
                <a:cs typeface="Tahoma"/>
                <a:sym typeface="Tahoma"/>
              </a:rPr>
              <a:t>Viqui Dill</a:t>
            </a:r>
            <a:endParaRPr/>
          </a:p>
          <a:p>
            <a:pPr marL="571500" marR="0" lvl="0" indent="0" algn="ctr" rtl="0">
              <a:spcBef>
                <a:spcPts val="560"/>
              </a:spcBef>
              <a:spcAft>
                <a:spcPts val="0"/>
              </a:spcAft>
              <a:buClr>
                <a:srgbClr val="0070C0"/>
              </a:buClr>
              <a:buSzPts val="2800"/>
              <a:buFont typeface="Tahoma"/>
              <a:buNone/>
            </a:pPr>
            <a:r>
              <a:rPr lang="en-US" sz="2800">
                <a:solidFill>
                  <a:srgbClr val="0070C0"/>
                </a:solidFill>
                <a:latin typeface="Tahoma"/>
                <a:ea typeface="Tahoma"/>
                <a:cs typeface="Tahoma"/>
                <a:sym typeface="Tahoma"/>
              </a:rPr>
              <a:t>Program team leader, 2015-</a:t>
            </a:r>
            <a:endParaRPr/>
          </a:p>
        </p:txBody>
      </p:sp>
      <p:pic>
        <p:nvPicPr>
          <p:cNvPr id="284" name="Shape 284"/>
          <p:cNvPicPr preferRelativeResize="0"/>
          <p:nvPr/>
        </p:nvPicPr>
        <p:blipFill rotWithShape="1">
          <a:blip r:embed="rId3">
            <a:alphaModFix/>
          </a:blip>
          <a:srcRect/>
          <a:stretch/>
        </p:blipFill>
        <p:spPr>
          <a:xfrm>
            <a:off x="3092450" y="1219200"/>
            <a:ext cx="2794000" cy="27940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290" name="Shape 290"/>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291" name="Shape 291"/>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17</a:t>
            </a:fld>
            <a:endParaRPr sz="1200">
              <a:solidFill>
                <a:schemeClr val="dk1"/>
              </a:solidFill>
              <a:latin typeface="Tahoma"/>
              <a:ea typeface="Tahoma"/>
              <a:cs typeface="Tahoma"/>
              <a:sym typeface="Tahoma"/>
            </a:endParaRPr>
          </a:p>
        </p:txBody>
      </p:sp>
      <p:sp>
        <p:nvSpPr>
          <p:cNvPr id="292" name="Shape 292"/>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Programs report</a:t>
            </a:r>
            <a:endParaRPr sz="3200" b="0" i="0" u="none" strike="noStrike" cap="none">
              <a:solidFill>
                <a:schemeClr val="lt1"/>
              </a:solidFill>
              <a:latin typeface="Tahoma"/>
              <a:ea typeface="Tahoma"/>
              <a:cs typeface="Tahoma"/>
              <a:sym typeface="Tahoma"/>
            </a:endParaRPr>
          </a:p>
        </p:txBody>
      </p:sp>
      <p:sp>
        <p:nvSpPr>
          <p:cNvPr id="293" name="Shape 293"/>
          <p:cNvSpPr txBox="1"/>
          <p:nvPr/>
        </p:nvSpPr>
        <p:spPr>
          <a:xfrm flipH="1">
            <a:off x="200496" y="5360912"/>
            <a:ext cx="8170992" cy="83099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571500" marR="0" lvl="0" indent="0" algn="l" rtl="0">
              <a:spcBef>
                <a:spcPts val="0"/>
              </a:spcBef>
              <a:spcAft>
                <a:spcPts val="0"/>
              </a:spcAft>
              <a:buNone/>
            </a:pPr>
            <a:r>
              <a:rPr lang="en-US" sz="2400">
                <a:solidFill>
                  <a:srgbClr val="0070C0"/>
                </a:solidFill>
                <a:latin typeface="Tahoma"/>
                <a:ea typeface="Tahoma"/>
                <a:cs typeface="Tahoma"/>
                <a:sym typeface="Tahoma"/>
              </a:rPr>
              <a:t>Want to </a:t>
            </a:r>
            <a:r>
              <a:rPr lang="en-US" sz="2400" i="1">
                <a:solidFill>
                  <a:srgbClr val="0070C0"/>
                </a:solidFill>
                <a:latin typeface="Tahoma"/>
                <a:ea typeface="Tahoma"/>
                <a:cs typeface="Tahoma"/>
                <a:sym typeface="Tahoma"/>
              </a:rPr>
              <a:t>give</a:t>
            </a:r>
            <a:r>
              <a:rPr lang="en-US" sz="2400">
                <a:solidFill>
                  <a:srgbClr val="0070C0"/>
                </a:solidFill>
                <a:latin typeface="Tahoma"/>
                <a:ea typeface="Tahoma"/>
                <a:cs typeface="Tahoma"/>
                <a:sym typeface="Tahoma"/>
              </a:rPr>
              <a:t> a webinar? Want to </a:t>
            </a:r>
            <a:r>
              <a:rPr lang="en-US" sz="2400" i="1">
                <a:solidFill>
                  <a:srgbClr val="0070C0"/>
                </a:solidFill>
                <a:latin typeface="Tahoma"/>
                <a:ea typeface="Tahoma"/>
                <a:cs typeface="Tahoma"/>
                <a:sym typeface="Tahoma"/>
              </a:rPr>
              <a:t>attend</a:t>
            </a:r>
            <a:r>
              <a:rPr lang="en-US" sz="2400">
                <a:solidFill>
                  <a:srgbClr val="0070C0"/>
                </a:solidFill>
                <a:latin typeface="Tahoma"/>
                <a:ea typeface="Tahoma"/>
                <a:cs typeface="Tahoma"/>
                <a:sym typeface="Tahoma"/>
              </a:rPr>
              <a:t> a webinar on a specific topic?  Contact </a:t>
            </a:r>
            <a:r>
              <a:rPr lang="en-US" sz="2400" u="sng">
                <a:solidFill>
                  <a:schemeClr val="hlink"/>
                </a:solidFill>
                <a:latin typeface="Tahoma"/>
                <a:ea typeface="Tahoma"/>
                <a:cs typeface="Tahoma"/>
                <a:sym typeface="Tahoma"/>
                <a:hlinkClick r:id="rId3"/>
              </a:rPr>
              <a:t>manager@stcidlsig.org</a:t>
            </a:r>
            <a:r>
              <a:rPr lang="en-US" sz="2400">
                <a:solidFill>
                  <a:srgbClr val="0070C0"/>
                </a:solidFill>
                <a:latin typeface="Tahoma"/>
                <a:ea typeface="Tahoma"/>
                <a:cs typeface="Tahoma"/>
                <a:sym typeface="Tahoma"/>
              </a:rPr>
              <a:t> </a:t>
            </a:r>
            <a:endParaRPr/>
          </a:p>
        </p:txBody>
      </p:sp>
      <p:sp>
        <p:nvSpPr>
          <p:cNvPr id="294" name="Shape 294"/>
          <p:cNvSpPr txBox="1"/>
          <p:nvPr/>
        </p:nvSpPr>
        <p:spPr>
          <a:xfrm>
            <a:off x="2692400" y="1230235"/>
            <a:ext cx="5994400" cy="38164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3200">
                <a:solidFill>
                  <a:srgbClr val="0070C0"/>
                </a:solidFill>
                <a:latin typeface="Tahoma"/>
                <a:ea typeface="Tahoma"/>
                <a:cs typeface="Tahoma"/>
                <a:sym typeface="Tahoma"/>
              </a:rPr>
              <a:t>Free recordings of past webinars for SIG members:</a:t>
            </a:r>
            <a:endParaRPr/>
          </a:p>
          <a:p>
            <a:pPr marL="0" marR="0" lvl="0" indent="0" algn="l" rtl="0">
              <a:spcBef>
                <a:spcPts val="0"/>
              </a:spcBef>
              <a:spcAft>
                <a:spcPts val="0"/>
              </a:spcAft>
              <a:buNone/>
            </a:pPr>
            <a:endParaRPr sz="3200">
              <a:solidFill>
                <a:srgbClr val="0070C0"/>
              </a:solidFill>
              <a:latin typeface="Tahoma"/>
              <a:ea typeface="Tahoma"/>
              <a:cs typeface="Tahoma"/>
              <a:sym typeface="Tahoma"/>
            </a:endParaRPr>
          </a:p>
          <a:p>
            <a:pPr marL="0" marR="0" lvl="0" indent="0" algn="l" rtl="0">
              <a:spcBef>
                <a:spcPts val="0"/>
              </a:spcBef>
              <a:spcAft>
                <a:spcPts val="0"/>
              </a:spcAft>
              <a:buNone/>
            </a:pPr>
            <a:r>
              <a:rPr lang="en-US" sz="3200" u="sng">
                <a:solidFill>
                  <a:schemeClr val="hlink"/>
                </a:solidFill>
                <a:latin typeface="Tahoma"/>
                <a:ea typeface="Tahoma"/>
                <a:cs typeface="Tahoma"/>
                <a:sym typeface="Tahoma"/>
                <a:hlinkClick r:id="rId4"/>
              </a:rPr>
              <a:t>http://www.stcidlsig.org/membership/webinars/free-recordings-of-idl-sig-webinars-for-members/</a:t>
            </a:r>
            <a:r>
              <a:rPr lang="en-US" sz="3200">
                <a:solidFill>
                  <a:srgbClr val="0070C0"/>
                </a:solidFill>
                <a:latin typeface="Tahoma"/>
                <a:ea typeface="Tahoma"/>
                <a:cs typeface="Tahoma"/>
                <a:sym typeface="Tahoma"/>
              </a:rPr>
              <a:t>  </a:t>
            </a:r>
            <a:endParaRPr/>
          </a:p>
        </p:txBody>
      </p:sp>
      <p:pic>
        <p:nvPicPr>
          <p:cNvPr id="295" name="Shape 295"/>
          <p:cNvPicPr preferRelativeResize="0"/>
          <p:nvPr/>
        </p:nvPicPr>
        <p:blipFill rotWithShape="1">
          <a:blip r:embed="rId5">
            <a:alphaModFix/>
          </a:blip>
          <a:srcRect/>
          <a:stretch/>
        </p:blipFill>
        <p:spPr>
          <a:xfrm>
            <a:off x="200496" y="1230235"/>
            <a:ext cx="2272037" cy="2187575"/>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01" name="Shape 301"/>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02" name="Shape 302"/>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18</a:t>
            </a:fld>
            <a:endParaRPr sz="1200">
              <a:solidFill>
                <a:schemeClr val="dk1"/>
              </a:solidFill>
              <a:latin typeface="Tahoma"/>
              <a:ea typeface="Tahoma"/>
              <a:cs typeface="Tahoma"/>
              <a:sym typeface="Tahoma"/>
            </a:endParaRPr>
          </a:p>
        </p:txBody>
      </p:sp>
      <p:sp>
        <p:nvSpPr>
          <p:cNvPr id="303" name="Shape 303"/>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Programs report</a:t>
            </a:r>
            <a:endParaRPr sz="3200" b="0" i="0" u="none" strike="noStrike" cap="none">
              <a:solidFill>
                <a:schemeClr val="lt1"/>
              </a:solidFill>
              <a:latin typeface="Tahoma"/>
              <a:ea typeface="Tahoma"/>
              <a:cs typeface="Tahoma"/>
              <a:sym typeface="Tahoma"/>
            </a:endParaRPr>
          </a:p>
        </p:txBody>
      </p:sp>
      <p:sp>
        <p:nvSpPr>
          <p:cNvPr id="304" name="Shape 304"/>
          <p:cNvSpPr txBox="1"/>
          <p:nvPr/>
        </p:nvSpPr>
        <p:spPr>
          <a:xfrm flipH="1">
            <a:off x="200496" y="5360912"/>
            <a:ext cx="8170992" cy="83099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571500" marR="0" lvl="0" indent="0" algn="l" rtl="0">
              <a:spcBef>
                <a:spcPts val="0"/>
              </a:spcBef>
              <a:spcAft>
                <a:spcPts val="0"/>
              </a:spcAft>
              <a:buNone/>
            </a:pPr>
            <a:r>
              <a:rPr lang="en-US" sz="2400">
                <a:solidFill>
                  <a:srgbClr val="0070C0"/>
                </a:solidFill>
                <a:latin typeface="Tahoma"/>
                <a:ea typeface="Tahoma"/>
                <a:cs typeface="Tahoma"/>
                <a:sym typeface="Tahoma"/>
              </a:rPr>
              <a:t>Want to </a:t>
            </a:r>
            <a:r>
              <a:rPr lang="en-US" sz="2400" i="1">
                <a:solidFill>
                  <a:srgbClr val="0070C0"/>
                </a:solidFill>
                <a:latin typeface="Tahoma"/>
                <a:ea typeface="Tahoma"/>
                <a:cs typeface="Tahoma"/>
                <a:sym typeface="Tahoma"/>
              </a:rPr>
              <a:t>give</a:t>
            </a:r>
            <a:r>
              <a:rPr lang="en-US" sz="2400">
                <a:solidFill>
                  <a:srgbClr val="0070C0"/>
                </a:solidFill>
                <a:latin typeface="Tahoma"/>
                <a:ea typeface="Tahoma"/>
                <a:cs typeface="Tahoma"/>
                <a:sym typeface="Tahoma"/>
              </a:rPr>
              <a:t> a webinar? Want to </a:t>
            </a:r>
            <a:r>
              <a:rPr lang="en-US" sz="2400" i="1">
                <a:solidFill>
                  <a:srgbClr val="0070C0"/>
                </a:solidFill>
                <a:latin typeface="Tahoma"/>
                <a:ea typeface="Tahoma"/>
                <a:cs typeface="Tahoma"/>
                <a:sym typeface="Tahoma"/>
              </a:rPr>
              <a:t>attend</a:t>
            </a:r>
            <a:r>
              <a:rPr lang="en-US" sz="2400">
                <a:solidFill>
                  <a:srgbClr val="0070C0"/>
                </a:solidFill>
                <a:latin typeface="Tahoma"/>
                <a:ea typeface="Tahoma"/>
                <a:cs typeface="Tahoma"/>
                <a:sym typeface="Tahoma"/>
              </a:rPr>
              <a:t> a webinar on a specific topic?  Contact manager@stcidlsig.org</a:t>
            </a:r>
            <a:endParaRPr/>
          </a:p>
        </p:txBody>
      </p:sp>
      <p:sp>
        <p:nvSpPr>
          <p:cNvPr id="305" name="Shape 305"/>
          <p:cNvSpPr txBox="1"/>
          <p:nvPr/>
        </p:nvSpPr>
        <p:spPr>
          <a:xfrm>
            <a:off x="606905" y="978600"/>
            <a:ext cx="8171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C00000"/>
                </a:solidFill>
                <a:latin typeface="Tahoma"/>
                <a:ea typeface="Tahoma"/>
                <a:cs typeface="Tahoma"/>
                <a:sym typeface="Tahoma"/>
              </a:rPr>
              <a:t>9 </a:t>
            </a:r>
            <a:r>
              <a:rPr lang="en-US" sz="2800">
                <a:solidFill>
                  <a:srgbClr val="0070C0"/>
                </a:solidFill>
                <a:latin typeface="Tahoma"/>
                <a:ea typeface="Tahoma"/>
                <a:cs typeface="Tahoma"/>
                <a:sym typeface="Tahoma"/>
              </a:rPr>
              <a:t>amazing webinars in 2017-2018</a:t>
            </a:r>
            <a:endParaRPr/>
          </a:p>
        </p:txBody>
      </p:sp>
      <p:sp>
        <p:nvSpPr>
          <p:cNvPr id="306" name="Shape 306"/>
          <p:cNvSpPr txBox="1"/>
          <p:nvPr/>
        </p:nvSpPr>
        <p:spPr>
          <a:xfrm>
            <a:off x="698668" y="1680883"/>
            <a:ext cx="7365832" cy="359329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Data Analytics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Ed Marsh, March 15, 2018</a:t>
            </a:r>
            <a:endParaRPr/>
          </a:p>
          <a:p>
            <a:pPr marL="342900" marR="0" lvl="0" indent="-342900" algn="l" rtl="0">
              <a:spcBef>
                <a:spcPts val="60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Learning Styles and the Cancer Experience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Debbie Kerr, January 18, 2018</a:t>
            </a:r>
            <a:endParaRPr/>
          </a:p>
          <a:p>
            <a:pPr marL="342900" marR="0" lvl="0" indent="-342900" algn="l" rtl="0">
              <a:spcBef>
                <a:spcPts val="60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Learning Environment Modeling Language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Phylise Banner, December 7, 2017</a:t>
            </a:r>
            <a:endParaRPr/>
          </a:p>
          <a:p>
            <a:pPr marL="342900" marR="0" lvl="0" indent="-342900" algn="l" rtl="0">
              <a:spcBef>
                <a:spcPts val="60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Remembering Forward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Allie Proff, November 16, 2017</a:t>
            </a:r>
            <a:endParaRPr/>
          </a:p>
          <a:p>
            <a:pPr marL="0" marR="0" lvl="0" indent="0" algn="l" rtl="0">
              <a:spcBef>
                <a:spcPts val="30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12" name="Shape 312"/>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13" name="Shape 313"/>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19</a:t>
            </a:fld>
            <a:endParaRPr sz="1200">
              <a:solidFill>
                <a:schemeClr val="dk1"/>
              </a:solidFill>
              <a:latin typeface="Tahoma"/>
              <a:ea typeface="Tahoma"/>
              <a:cs typeface="Tahoma"/>
              <a:sym typeface="Tahoma"/>
            </a:endParaRPr>
          </a:p>
        </p:txBody>
      </p:sp>
      <p:sp>
        <p:nvSpPr>
          <p:cNvPr id="314" name="Shape 314"/>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Programs report</a:t>
            </a:r>
            <a:endParaRPr sz="3200" b="0" i="0" u="none" strike="noStrike" cap="none">
              <a:solidFill>
                <a:schemeClr val="lt1"/>
              </a:solidFill>
              <a:latin typeface="Tahoma"/>
              <a:ea typeface="Tahoma"/>
              <a:cs typeface="Tahoma"/>
              <a:sym typeface="Tahoma"/>
            </a:endParaRPr>
          </a:p>
        </p:txBody>
      </p:sp>
      <p:sp>
        <p:nvSpPr>
          <p:cNvPr id="315" name="Shape 315"/>
          <p:cNvSpPr txBox="1"/>
          <p:nvPr/>
        </p:nvSpPr>
        <p:spPr>
          <a:xfrm flipH="1">
            <a:off x="200496" y="5360912"/>
            <a:ext cx="8170992" cy="83099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571500" marR="0" lvl="0" indent="0" algn="l" rtl="0">
              <a:spcBef>
                <a:spcPts val="0"/>
              </a:spcBef>
              <a:spcAft>
                <a:spcPts val="0"/>
              </a:spcAft>
              <a:buNone/>
            </a:pPr>
            <a:r>
              <a:rPr lang="en-US" sz="2400">
                <a:solidFill>
                  <a:srgbClr val="0070C0"/>
                </a:solidFill>
                <a:latin typeface="Tahoma"/>
                <a:ea typeface="Tahoma"/>
                <a:cs typeface="Tahoma"/>
                <a:sym typeface="Tahoma"/>
              </a:rPr>
              <a:t>Want to </a:t>
            </a:r>
            <a:r>
              <a:rPr lang="en-US" sz="2400" i="1">
                <a:solidFill>
                  <a:srgbClr val="0070C0"/>
                </a:solidFill>
                <a:latin typeface="Tahoma"/>
                <a:ea typeface="Tahoma"/>
                <a:cs typeface="Tahoma"/>
                <a:sym typeface="Tahoma"/>
              </a:rPr>
              <a:t>give</a:t>
            </a:r>
            <a:r>
              <a:rPr lang="en-US" sz="2400">
                <a:solidFill>
                  <a:srgbClr val="0070C0"/>
                </a:solidFill>
                <a:latin typeface="Tahoma"/>
                <a:ea typeface="Tahoma"/>
                <a:cs typeface="Tahoma"/>
                <a:sym typeface="Tahoma"/>
              </a:rPr>
              <a:t> a webinar? Want to </a:t>
            </a:r>
            <a:r>
              <a:rPr lang="en-US" sz="2400" i="1">
                <a:solidFill>
                  <a:srgbClr val="0070C0"/>
                </a:solidFill>
                <a:latin typeface="Tahoma"/>
                <a:ea typeface="Tahoma"/>
                <a:cs typeface="Tahoma"/>
                <a:sym typeface="Tahoma"/>
              </a:rPr>
              <a:t>attend</a:t>
            </a:r>
            <a:r>
              <a:rPr lang="en-US" sz="2400">
                <a:solidFill>
                  <a:srgbClr val="0070C0"/>
                </a:solidFill>
                <a:latin typeface="Tahoma"/>
                <a:ea typeface="Tahoma"/>
                <a:cs typeface="Tahoma"/>
                <a:sym typeface="Tahoma"/>
              </a:rPr>
              <a:t> a webinar on a specific topic?  Contact manager@stcidlsig.org</a:t>
            </a:r>
            <a:endParaRPr/>
          </a:p>
        </p:txBody>
      </p:sp>
      <p:sp>
        <p:nvSpPr>
          <p:cNvPr id="316" name="Shape 316"/>
          <p:cNvSpPr txBox="1"/>
          <p:nvPr/>
        </p:nvSpPr>
        <p:spPr>
          <a:xfrm>
            <a:off x="200496" y="1065841"/>
            <a:ext cx="469551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C00000"/>
                </a:solidFill>
                <a:latin typeface="Tahoma"/>
                <a:ea typeface="Tahoma"/>
                <a:cs typeface="Tahoma"/>
                <a:sym typeface="Tahoma"/>
              </a:rPr>
              <a:t>9</a:t>
            </a:r>
            <a:r>
              <a:rPr lang="en-US" sz="2800">
                <a:solidFill>
                  <a:srgbClr val="0070C0"/>
                </a:solidFill>
                <a:latin typeface="Tahoma"/>
                <a:ea typeface="Tahoma"/>
                <a:cs typeface="Tahoma"/>
                <a:sym typeface="Tahoma"/>
              </a:rPr>
              <a:t> amazing webinars (cont)</a:t>
            </a:r>
            <a:endParaRPr/>
          </a:p>
        </p:txBody>
      </p:sp>
      <p:sp>
        <p:nvSpPr>
          <p:cNvPr id="317" name="Shape 317"/>
          <p:cNvSpPr txBox="1"/>
          <p:nvPr/>
        </p:nvSpPr>
        <p:spPr>
          <a:xfrm>
            <a:off x="266875" y="1722775"/>
            <a:ext cx="8658900" cy="493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Your Brain on PowerPoint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Robert Hershenow, October 12, 2017</a:t>
            </a:r>
            <a:endParaRPr/>
          </a:p>
          <a:p>
            <a:pPr marL="342900" marR="0" lvl="0" indent="-342900" algn="l" rtl="0">
              <a:spcBef>
                <a:spcPts val="60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Create Presentation Handouts That People Will Actually Use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Chuck Campbell, September 21, 2017</a:t>
            </a:r>
            <a:endParaRPr/>
          </a:p>
          <a:p>
            <a:pPr marL="342900" marR="0" lvl="0" indent="-342900" algn="l" rtl="0">
              <a:spcBef>
                <a:spcPts val="60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Digital Citizenship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Phil Havlik, August 16, 2017</a:t>
            </a:r>
            <a:endParaRPr/>
          </a:p>
          <a:p>
            <a:pPr marL="342900" marR="0" lvl="0" indent="-342900" algn="l" rtl="0">
              <a:spcBef>
                <a:spcPts val="60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Ask an Instructional Designer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Clayton Allenbright &amp; Jamye Sagan, April 17, 2017</a:t>
            </a:r>
            <a:endParaRPr/>
          </a:p>
          <a:p>
            <a:pPr marL="342900" marR="0" lvl="0" indent="-190500" algn="l" rtl="0">
              <a:spcBef>
                <a:spcPts val="600"/>
              </a:spcBef>
              <a:spcAft>
                <a:spcPts val="0"/>
              </a:spcAft>
              <a:buClr>
                <a:schemeClr val="dk1"/>
              </a:buClr>
              <a:buSzPts val="2400"/>
              <a:buFont typeface="Arial"/>
              <a:buNone/>
            </a:pPr>
            <a:endParaRPr sz="2400">
              <a:solidFill>
                <a:srgbClr val="0070C0"/>
              </a:solidFill>
              <a:latin typeface="Tahoma"/>
              <a:ea typeface="Tahoma"/>
              <a:cs typeface="Tahoma"/>
              <a:sym typeface="Tahoma"/>
            </a:endParaRPr>
          </a:p>
          <a:p>
            <a:pPr marL="0" marR="0" lvl="0" indent="0" algn="l" rtl="0">
              <a:spcBef>
                <a:spcPts val="600"/>
              </a:spcBef>
              <a:spcAft>
                <a:spcPts val="0"/>
              </a:spcAft>
              <a:buNone/>
            </a:pPr>
            <a:r>
              <a:rPr lang="en-US" sz="2400">
                <a:solidFill>
                  <a:srgbClr val="0070C0"/>
                </a:solidFill>
                <a:latin typeface="Tahoma"/>
                <a:ea typeface="Tahoma"/>
                <a:cs typeface="Tahoma"/>
                <a:sym typeface="Tahoma"/>
              </a:rPr>
              <a:t> </a:t>
            </a:r>
            <a:endParaRPr/>
          </a:p>
          <a:p>
            <a:pPr marL="342900" marR="0" lvl="0" indent="-190500" algn="l" rtl="0">
              <a:spcBef>
                <a:spcPts val="600"/>
              </a:spcBef>
              <a:spcAft>
                <a:spcPts val="0"/>
              </a:spcAft>
              <a:buClr>
                <a:schemeClr val="dk1"/>
              </a:buClr>
              <a:buSzPts val="2400"/>
              <a:buFont typeface="Arial"/>
              <a:buNone/>
            </a:pPr>
            <a:endParaRPr sz="2400">
              <a:solidFill>
                <a:srgbClr val="0070C0"/>
              </a:solidFill>
              <a:latin typeface="Tahoma"/>
              <a:ea typeface="Tahoma"/>
              <a:cs typeface="Tahoma"/>
              <a:sym typeface="Tahoma"/>
            </a:endParaRPr>
          </a:p>
          <a:p>
            <a:pPr marL="0" marR="0" lvl="0" indent="0" algn="l" rtl="0">
              <a:spcBef>
                <a:spcPts val="30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108" name="Shape 108"/>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a:p>
        </p:txBody>
      </p:sp>
      <p:sp>
        <p:nvSpPr>
          <p:cNvPr id="109" name="Shape 109"/>
          <p:cNvSpPr txBox="1">
            <a:spLocks noGrp="1"/>
          </p:cNvSpPr>
          <p:nvPr>
            <p:ph type="sldNum" idx="12"/>
          </p:nvPr>
        </p:nvSpPr>
        <p:spPr>
          <a:xfrm>
            <a:off x="6553200" y="6418943"/>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a:t>
            </a:fld>
            <a:endParaRPr sz="1200">
              <a:solidFill>
                <a:schemeClr val="dk1"/>
              </a:solidFill>
              <a:latin typeface="Tahoma"/>
              <a:ea typeface="Tahoma"/>
              <a:cs typeface="Tahoma"/>
              <a:sym typeface="Tahoma"/>
            </a:endParaRPr>
          </a:p>
        </p:txBody>
      </p:sp>
      <p:sp>
        <p:nvSpPr>
          <p:cNvPr id="110" name="Shape 110"/>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Welcome!	</a:t>
            </a:r>
            <a:endParaRPr sz="3200" b="0" i="0" u="none" strike="noStrike" cap="none">
              <a:solidFill>
                <a:schemeClr val="lt1"/>
              </a:solidFill>
              <a:latin typeface="Tahoma"/>
              <a:ea typeface="Tahoma"/>
              <a:cs typeface="Tahoma"/>
              <a:sym typeface="Tahoma"/>
            </a:endParaRPr>
          </a:p>
        </p:txBody>
      </p:sp>
      <p:pic>
        <p:nvPicPr>
          <p:cNvPr id="111" name="Shape 111" descr="https://scontent-sea1-1.xx.fbcdn.net/hphotos-xaf1/v/t1.0-9/1928396_10153645928631494_4824017302981896068_n.jpg?oh=5452835f79c9c9565b3fe5dded2c1f93&amp;oe=5627284A"/>
          <p:cNvPicPr preferRelativeResize="0"/>
          <p:nvPr/>
        </p:nvPicPr>
        <p:blipFill rotWithShape="1">
          <a:blip r:embed="rId3">
            <a:alphaModFix/>
          </a:blip>
          <a:srcRect/>
          <a:stretch/>
        </p:blipFill>
        <p:spPr>
          <a:xfrm>
            <a:off x="314960" y="1271544"/>
            <a:ext cx="4287520" cy="3215638"/>
          </a:xfrm>
          <a:prstGeom prst="rect">
            <a:avLst/>
          </a:prstGeom>
          <a:noFill/>
          <a:ln>
            <a:noFill/>
          </a:ln>
        </p:spPr>
      </p:pic>
      <p:sp>
        <p:nvSpPr>
          <p:cNvPr id="112" name="Shape 112"/>
          <p:cNvSpPr txBox="1"/>
          <p:nvPr/>
        </p:nvSpPr>
        <p:spPr>
          <a:xfrm>
            <a:off x="4804825" y="1271550"/>
            <a:ext cx="3882000" cy="418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70C0"/>
                </a:solidFill>
                <a:latin typeface="Tahoma"/>
                <a:ea typeface="Tahoma"/>
                <a:cs typeface="Tahoma"/>
                <a:sym typeface="Tahoma"/>
              </a:rPr>
              <a:t>We’re glad you could join us today! Let’s look at who we are and at the great things our SIG has done over the past year! </a:t>
            </a:r>
            <a:endParaRPr/>
          </a:p>
          <a:p>
            <a:pPr marL="0" marR="0" lvl="0" indent="0" algn="l" rtl="0">
              <a:spcBef>
                <a:spcPts val="0"/>
              </a:spcBef>
              <a:spcAft>
                <a:spcPts val="0"/>
              </a:spcAft>
              <a:buNone/>
            </a:pPr>
            <a:endParaRPr sz="2400">
              <a:solidFill>
                <a:srgbClr val="0070C0"/>
              </a:solidFill>
              <a:latin typeface="Tahoma"/>
              <a:ea typeface="Tahoma"/>
              <a:cs typeface="Tahoma"/>
              <a:sym typeface="Tahoma"/>
            </a:endParaRPr>
          </a:p>
          <a:p>
            <a:pPr marL="0" marR="0" lvl="0" indent="0" algn="l" rtl="0">
              <a:spcBef>
                <a:spcPts val="0"/>
              </a:spcBef>
              <a:spcAft>
                <a:spcPts val="0"/>
              </a:spcAft>
              <a:buNone/>
            </a:pPr>
            <a:r>
              <a:rPr lang="en-US" sz="2400">
                <a:solidFill>
                  <a:srgbClr val="0070C0"/>
                </a:solidFill>
                <a:latin typeface="Tahoma"/>
                <a:ea typeface="Tahoma"/>
                <a:cs typeface="Tahoma"/>
                <a:sym typeface="Tahoma"/>
              </a:rPr>
              <a:t>Your co-managers,</a:t>
            </a:r>
            <a:endParaRPr sz="2400">
              <a:solidFill>
                <a:srgbClr val="0070C0"/>
              </a:solidFill>
              <a:latin typeface="Tahoma"/>
              <a:ea typeface="Tahoma"/>
              <a:cs typeface="Tahoma"/>
              <a:sym typeface="Tahoma"/>
            </a:endParaRPr>
          </a:p>
          <a:p>
            <a:pPr marL="0" marR="0" lvl="0" indent="0" algn="l" rtl="0">
              <a:spcBef>
                <a:spcPts val="0"/>
              </a:spcBef>
              <a:spcAft>
                <a:spcPts val="0"/>
              </a:spcAft>
              <a:buNone/>
            </a:pPr>
            <a:endParaRPr sz="2400">
              <a:solidFill>
                <a:srgbClr val="0070C0"/>
              </a:solidFill>
              <a:latin typeface="Tahoma"/>
              <a:ea typeface="Tahoma"/>
              <a:cs typeface="Tahoma"/>
              <a:sym typeface="Tahoma"/>
            </a:endParaRPr>
          </a:p>
          <a:p>
            <a:pPr marL="0" marR="0" lvl="0" indent="0" algn="l" rtl="0">
              <a:spcBef>
                <a:spcPts val="0"/>
              </a:spcBef>
              <a:spcAft>
                <a:spcPts val="0"/>
              </a:spcAft>
              <a:buNone/>
            </a:pPr>
            <a:r>
              <a:rPr lang="en-US" sz="4000">
                <a:solidFill>
                  <a:srgbClr val="0070C0"/>
                </a:solidFill>
                <a:latin typeface="Corsiva"/>
                <a:ea typeface="Corsiva"/>
                <a:cs typeface="Corsiva"/>
                <a:sym typeface="Corsiva"/>
              </a:rPr>
              <a:t>Viqui Dill</a:t>
            </a:r>
            <a:endParaRPr>
              <a:latin typeface="Corsiva"/>
              <a:ea typeface="Corsiva"/>
              <a:cs typeface="Corsiva"/>
              <a:sym typeface="Corsiva"/>
            </a:endParaRPr>
          </a:p>
          <a:p>
            <a:pPr marL="0" marR="0" lvl="0" indent="0" algn="l" rtl="0">
              <a:spcBef>
                <a:spcPts val="0"/>
              </a:spcBef>
              <a:spcAft>
                <a:spcPts val="0"/>
              </a:spcAft>
              <a:buNone/>
            </a:pPr>
            <a:r>
              <a:rPr lang="en-US" sz="4000">
                <a:solidFill>
                  <a:srgbClr val="0070C0"/>
                </a:solidFill>
                <a:latin typeface="Corsiva"/>
                <a:ea typeface="Corsiva"/>
                <a:cs typeface="Corsiva"/>
                <a:sym typeface="Corsiva"/>
              </a:rPr>
              <a:t>Lori Meyer</a:t>
            </a:r>
            <a:endParaRPr>
              <a:latin typeface="Corsiva"/>
              <a:ea typeface="Corsiva"/>
              <a:cs typeface="Corsiva"/>
              <a:sym typeface="Corsiva"/>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 name="Shape 113"/>
          <p:cNvSpPr txBox="1"/>
          <p:nvPr/>
        </p:nvSpPr>
        <p:spPr>
          <a:xfrm>
            <a:off x="279201" y="4746975"/>
            <a:ext cx="4821000" cy="1200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70C0"/>
              </a:buClr>
              <a:buSzPts val="1800"/>
              <a:buFont typeface="Arial"/>
              <a:buChar char="•"/>
            </a:pPr>
            <a:r>
              <a:rPr lang="en-US" sz="1800">
                <a:solidFill>
                  <a:srgbClr val="0070C0"/>
                </a:solidFill>
                <a:latin typeface="Tahoma"/>
                <a:ea typeface="Tahoma"/>
                <a:cs typeface="Tahoma"/>
                <a:sym typeface="Tahoma"/>
              </a:rPr>
              <a:t>Tweet us out at @stc_idl_sig</a:t>
            </a:r>
            <a:endParaRPr sz="1800">
              <a:solidFill>
                <a:srgbClr val="0070C0"/>
              </a:solidFill>
              <a:latin typeface="Tahoma"/>
              <a:ea typeface="Tahoma"/>
              <a:cs typeface="Tahoma"/>
              <a:sym typeface="Tahoma"/>
            </a:endParaRPr>
          </a:p>
          <a:p>
            <a:pPr marL="285750" marR="0" lvl="0" indent="-285750" algn="l" rtl="0">
              <a:spcBef>
                <a:spcPts val="0"/>
              </a:spcBef>
              <a:spcAft>
                <a:spcPts val="0"/>
              </a:spcAft>
              <a:buClr>
                <a:srgbClr val="0070C0"/>
              </a:buClr>
              <a:buSzPts val="1800"/>
              <a:buFont typeface="Arial"/>
              <a:buChar char="•"/>
            </a:pPr>
            <a:r>
              <a:rPr lang="en-US" sz="1800">
                <a:solidFill>
                  <a:srgbClr val="0070C0"/>
                </a:solidFill>
                <a:latin typeface="Tahoma"/>
                <a:ea typeface="Tahoma"/>
                <a:cs typeface="Tahoma"/>
                <a:sym typeface="Tahoma"/>
              </a:rPr>
              <a:t>Visit us online at </a:t>
            </a:r>
            <a:r>
              <a:rPr lang="en-US" sz="1800" u="sng">
                <a:solidFill>
                  <a:schemeClr val="hlink"/>
                </a:solidFill>
                <a:latin typeface="Tahoma"/>
                <a:ea typeface="Tahoma"/>
                <a:cs typeface="Tahoma"/>
                <a:sym typeface="Tahoma"/>
                <a:hlinkClick r:id="rId4"/>
              </a:rPr>
              <a:t>www.stcidlsig.org</a:t>
            </a:r>
            <a:endParaRPr sz="1800">
              <a:solidFill>
                <a:srgbClr val="0070C0"/>
              </a:solidFill>
              <a:latin typeface="Tahoma"/>
              <a:ea typeface="Tahoma"/>
              <a:cs typeface="Tahoma"/>
              <a:sym typeface="Tahoma"/>
            </a:endParaRPr>
          </a:p>
          <a:p>
            <a:pPr marL="285750" marR="0" lvl="0" indent="-285750" algn="l" rtl="0">
              <a:spcBef>
                <a:spcPts val="0"/>
              </a:spcBef>
              <a:spcAft>
                <a:spcPts val="0"/>
              </a:spcAft>
              <a:buClr>
                <a:srgbClr val="0070C0"/>
              </a:buClr>
              <a:buSzPts val="1800"/>
              <a:buFont typeface="Arial"/>
              <a:buChar char="•"/>
            </a:pPr>
            <a:r>
              <a:rPr lang="en-US" sz="1800">
                <a:solidFill>
                  <a:srgbClr val="0070C0"/>
                </a:solidFill>
                <a:latin typeface="Tahoma"/>
                <a:ea typeface="Tahoma"/>
                <a:cs typeface="Tahoma"/>
                <a:sym typeface="Tahoma"/>
              </a:rPr>
              <a:t>Contact us at </a:t>
            </a:r>
            <a:r>
              <a:rPr lang="en-US" sz="1800" u="sng">
                <a:solidFill>
                  <a:schemeClr val="hlink"/>
                </a:solidFill>
                <a:latin typeface="Tahoma"/>
                <a:ea typeface="Tahoma"/>
                <a:cs typeface="Tahoma"/>
                <a:sym typeface="Tahoma"/>
                <a:hlinkClick r:id="rId5"/>
              </a:rPr>
              <a:t>manager@stcidlsig.org</a:t>
            </a:r>
            <a:endParaRPr sz="1800">
              <a:solidFill>
                <a:srgbClr val="0070C0"/>
              </a:solidFill>
              <a:latin typeface="Tahoma"/>
              <a:ea typeface="Tahoma"/>
              <a:cs typeface="Tahoma"/>
              <a:sym typeface="Tahoma"/>
            </a:endParaRPr>
          </a:p>
          <a:p>
            <a:pPr marL="285750" marR="0" lvl="0" indent="-285750" algn="l" rtl="0">
              <a:spcBef>
                <a:spcPts val="0"/>
              </a:spcBef>
              <a:spcAft>
                <a:spcPts val="0"/>
              </a:spcAft>
              <a:buClr>
                <a:srgbClr val="0070C0"/>
              </a:buClr>
              <a:buSzPts val="1800"/>
              <a:buFont typeface="Arial"/>
              <a:buChar char="•"/>
            </a:pPr>
            <a:r>
              <a:rPr lang="en-US" sz="1800">
                <a:solidFill>
                  <a:srgbClr val="0070C0"/>
                </a:solidFill>
                <a:latin typeface="Tahoma"/>
                <a:ea typeface="Tahoma"/>
                <a:cs typeface="Tahoma"/>
                <a:sym typeface="Tahoma"/>
              </a:rPr>
              <a:t>See us on Facebook at @STCIDLSIG </a:t>
            </a:r>
            <a:r>
              <a:rPr lang="en-US" sz="1800" u="sng">
                <a:solidFill>
                  <a:schemeClr val="hlink"/>
                </a:solidFill>
                <a:latin typeface="Tahoma"/>
                <a:ea typeface="Tahoma"/>
                <a:cs typeface="Tahoma"/>
                <a:sym typeface="Tahoma"/>
                <a:hlinkClick r:id="rId6"/>
              </a:rPr>
              <a:t>https://www.facebook.com/STCIDLSIG/</a:t>
            </a:r>
            <a:r>
              <a:rPr lang="en-US" sz="1800">
                <a:solidFill>
                  <a:srgbClr val="0070C0"/>
                </a:solidFill>
                <a:latin typeface="Tahoma"/>
                <a:ea typeface="Tahoma"/>
                <a:cs typeface="Tahoma"/>
                <a:sym typeface="Tahoma"/>
              </a:rPr>
              <a:t>  </a:t>
            </a:r>
            <a:endParaRPr/>
          </a:p>
        </p:txBody>
      </p:sp>
      <p:sp>
        <p:nvSpPr>
          <p:cNvPr id="114" name="Shape 114"/>
          <p:cNvSpPr txBox="1"/>
          <p:nvPr/>
        </p:nvSpPr>
        <p:spPr>
          <a:xfrm>
            <a:off x="5862500" y="5707293"/>
            <a:ext cx="1908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70C0"/>
                </a:solidFill>
                <a:latin typeface="Tahoma"/>
                <a:ea typeface="Tahoma"/>
                <a:cs typeface="Tahoma"/>
                <a:sym typeface="Tahoma"/>
              </a:rPr>
              <a:t>#STCIDLSIG</a:t>
            </a:r>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dt" idx="10"/>
          </p:nvPr>
        </p:nvSpPr>
        <p:spPr>
          <a:xfrm>
            <a:off x="457200" y="6437313"/>
            <a:ext cx="2133600" cy="28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23" name="Shape 323"/>
          <p:cNvSpPr txBox="1">
            <a:spLocks noGrp="1"/>
          </p:cNvSpPr>
          <p:nvPr>
            <p:ph type="ftr" idx="11"/>
          </p:nvPr>
        </p:nvSpPr>
        <p:spPr>
          <a:xfrm>
            <a:off x="2808288" y="6437313"/>
            <a:ext cx="3744900" cy="28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24" name="Shape 324"/>
          <p:cNvSpPr txBox="1">
            <a:spLocks noGrp="1"/>
          </p:cNvSpPr>
          <p:nvPr>
            <p:ph type="sldNum" idx="12"/>
          </p:nvPr>
        </p:nvSpPr>
        <p:spPr>
          <a:xfrm>
            <a:off x="6553200" y="6435725"/>
            <a:ext cx="2133600" cy="285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20</a:t>
            </a:fld>
            <a:endParaRPr sz="1200">
              <a:solidFill>
                <a:schemeClr val="dk1"/>
              </a:solidFill>
              <a:latin typeface="Tahoma"/>
              <a:ea typeface="Tahoma"/>
              <a:cs typeface="Tahoma"/>
              <a:sym typeface="Tahoma"/>
            </a:endParaRPr>
          </a:p>
        </p:txBody>
      </p:sp>
      <p:sp>
        <p:nvSpPr>
          <p:cNvPr id="325" name="Shape 325"/>
          <p:cNvSpPr txBox="1">
            <a:spLocks noGrp="1"/>
          </p:cNvSpPr>
          <p:nvPr>
            <p:ph type="title"/>
          </p:nvPr>
        </p:nvSpPr>
        <p:spPr>
          <a:xfrm>
            <a:off x="4489450" y="-9525"/>
            <a:ext cx="4654500" cy="925500"/>
          </a:xfrm>
          <a:prstGeom prst="rect">
            <a:avLst/>
          </a:prstGeom>
          <a:solidFill>
            <a:srgbClr val="0070C0">
              <a:alpha val="79610"/>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Programs report</a:t>
            </a:r>
            <a:endParaRPr sz="3200" b="0" i="0" u="none" strike="noStrike" cap="none">
              <a:solidFill>
                <a:schemeClr val="lt1"/>
              </a:solidFill>
              <a:latin typeface="Tahoma"/>
              <a:ea typeface="Tahoma"/>
              <a:cs typeface="Tahoma"/>
              <a:sym typeface="Tahoma"/>
            </a:endParaRPr>
          </a:p>
        </p:txBody>
      </p:sp>
      <p:sp>
        <p:nvSpPr>
          <p:cNvPr id="326" name="Shape 326"/>
          <p:cNvSpPr txBox="1"/>
          <p:nvPr/>
        </p:nvSpPr>
        <p:spPr>
          <a:xfrm flipH="1">
            <a:off x="200388" y="5360912"/>
            <a:ext cx="8171100" cy="831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571500" marR="0" lvl="0" indent="0" algn="l" rtl="0">
              <a:spcBef>
                <a:spcPts val="0"/>
              </a:spcBef>
              <a:spcAft>
                <a:spcPts val="0"/>
              </a:spcAft>
              <a:buNone/>
            </a:pPr>
            <a:r>
              <a:rPr lang="en-US" sz="2400">
                <a:solidFill>
                  <a:srgbClr val="0070C0"/>
                </a:solidFill>
                <a:latin typeface="Tahoma"/>
                <a:ea typeface="Tahoma"/>
                <a:cs typeface="Tahoma"/>
                <a:sym typeface="Tahoma"/>
              </a:rPr>
              <a:t>Want to </a:t>
            </a:r>
            <a:r>
              <a:rPr lang="en-US" sz="2400" i="1">
                <a:solidFill>
                  <a:srgbClr val="0070C0"/>
                </a:solidFill>
                <a:latin typeface="Tahoma"/>
                <a:ea typeface="Tahoma"/>
                <a:cs typeface="Tahoma"/>
                <a:sym typeface="Tahoma"/>
              </a:rPr>
              <a:t>give</a:t>
            </a:r>
            <a:r>
              <a:rPr lang="en-US" sz="2400">
                <a:solidFill>
                  <a:srgbClr val="0070C0"/>
                </a:solidFill>
                <a:latin typeface="Tahoma"/>
                <a:ea typeface="Tahoma"/>
                <a:cs typeface="Tahoma"/>
                <a:sym typeface="Tahoma"/>
              </a:rPr>
              <a:t> a webinar? Want to </a:t>
            </a:r>
            <a:r>
              <a:rPr lang="en-US" sz="2400" i="1">
                <a:solidFill>
                  <a:srgbClr val="0070C0"/>
                </a:solidFill>
                <a:latin typeface="Tahoma"/>
                <a:ea typeface="Tahoma"/>
                <a:cs typeface="Tahoma"/>
                <a:sym typeface="Tahoma"/>
              </a:rPr>
              <a:t>attend</a:t>
            </a:r>
            <a:r>
              <a:rPr lang="en-US" sz="2400">
                <a:solidFill>
                  <a:srgbClr val="0070C0"/>
                </a:solidFill>
                <a:latin typeface="Tahoma"/>
                <a:ea typeface="Tahoma"/>
                <a:cs typeface="Tahoma"/>
                <a:sym typeface="Tahoma"/>
              </a:rPr>
              <a:t> a webinar on a specific topic?  Contact manager@stcidlsig.org</a:t>
            </a:r>
            <a:endParaRPr/>
          </a:p>
        </p:txBody>
      </p:sp>
      <p:sp>
        <p:nvSpPr>
          <p:cNvPr id="327" name="Shape 327"/>
          <p:cNvSpPr txBox="1"/>
          <p:nvPr/>
        </p:nvSpPr>
        <p:spPr>
          <a:xfrm>
            <a:off x="200496" y="1065841"/>
            <a:ext cx="4695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C00000"/>
                </a:solidFill>
                <a:latin typeface="Tahoma"/>
                <a:ea typeface="Tahoma"/>
                <a:cs typeface="Tahoma"/>
                <a:sym typeface="Tahoma"/>
              </a:rPr>
              <a:t>9</a:t>
            </a:r>
            <a:r>
              <a:rPr lang="en-US" sz="2800">
                <a:solidFill>
                  <a:srgbClr val="0070C0"/>
                </a:solidFill>
                <a:latin typeface="Tahoma"/>
                <a:ea typeface="Tahoma"/>
                <a:cs typeface="Tahoma"/>
                <a:sym typeface="Tahoma"/>
              </a:rPr>
              <a:t> amazing webinars (cont)</a:t>
            </a:r>
            <a:endParaRPr/>
          </a:p>
        </p:txBody>
      </p:sp>
      <p:sp>
        <p:nvSpPr>
          <p:cNvPr id="328" name="Shape 328"/>
          <p:cNvSpPr txBox="1"/>
          <p:nvPr/>
        </p:nvSpPr>
        <p:spPr>
          <a:xfrm>
            <a:off x="266868" y="1722776"/>
            <a:ext cx="8038200" cy="493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2400"/>
              <a:buFont typeface="Arial"/>
              <a:buChar char="•"/>
            </a:pPr>
            <a:r>
              <a:rPr lang="en-US" sz="2400" i="1">
                <a:solidFill>
                  <a:srgbClr val="0070C0"/>
                </a:solidFill>
                <a:latin typeface="Tahoma"/>
                <a:ea typeface="Tahoma"/>
                <a:cs typeface="Tahoma"/>
                <a:sym typeface="Tahoma"/>
              </a:rPr>
              <a:t>Test then Tell in eLearning  </a:t>
            </a:r>
            <a:r>
              <a:rPr lang="en-US" sz="2400">
                <a:solidFill>
                  <a:srgbClr val="0070C0"/>
                </a:solidFill>
                <a:latin typeface="Tahoma"/>
                <a:ea typeface="Tahoma"/>
                <a:cs typeface="Tahoma"/>
                <a:sym typeface="Tahoma"/>
              </a:rP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Mary Whalen Sojoodi, February 16, 2017</a:t>
            </a:r>
            <a:endParaRPr sz="2400">
              <a:solidFill>
                <a:srgbClr val="0070C0"/>
              </a:solidFill>
              <a:latin typeface="Tahoma"/>
              <a:ea typeface="Tahoma"/>
              <a:cs typeface="Tahoma"/>
              <a:sym typeface="Tahoma"/>
            </a:endParaRPr>
          </a:p>
          <a:p>
            <a:pPr marL="0" marR="0" lvl="0" indent="0" algn="l" rtl="0">
              <a:spcBef>
                <a:spcPts val="0"/>
              </a:spcBef>
              <a:spcAft>
                <a:spcPts val="0"/>
              </a:spcAft>
              <a:buNone/>
            </a:pPr>
            <a:endParaRPr sz="2400">
              <a:solidFill>
                <a:srgbClr val="0070C0"/>
              </a:solidFill>
              <a:latin typeface="Tahoma"/>
              <a:ea typeface="Tahoma"/>
              <a:cs typeface="Tahoma"/>
              <a:sym typeface="Tahoma"/>
            </a:endParaRPr>
          </a:p>
          <a:p>
            <a:pPr marL="0" marR="0" lvl="0" indent="0" algn="l" rtl="0">
              <a:spcBef>
                <a:spcPts val="0"/>
              </a:spcBef>
              <a:spcAft>
                <a:spcPts val="0"/>
              </a:spcAft>
              <a:buNone/>
            </a:pPr>
            <a:r>
              <a:rPr lang="en-US" sz="2400">
                <a:solidFill>
                  <a:srgbClr val="0070C0"/>
                </a:solidFill>
                <a:latin typeface="Tahoma"/>
                <a:ea typeface="Tahoma"/>
                <a:cs typeface="Tahoma"/>
                <a:sym typeface="Tahoma"/>
              </a:rPr>
              <a:t>YouTube recordings are private to IDL SIG members as a benefit of membership. </a:t>
            </a:r>
            <a:endParaRPr sz="2400">
              <a:solidFill>
                <a:srgbClr val="0070C0"/>
              </a:solidFill>
              <a:latin typeface="Tahoma"/>
              <a:ea typeface="Tahoma"/>
              <a:cs typeface="Tahoma"/>
              <a:sym typeface="Tahoma"/>
            </a:endParaRPr>
          </a:p>
          <a:p>
            <a:pPr marL="0" marR="0" lvl="0" indent="0" algn="l" rtl="0">
              <a:spcBef>
                <a:spcPts val="0"/>
              </a:spcBef>
              <a:spcAft>
                <a:spcPts val="0"/>
              </a:spcAft>
              <a:buNone/>
            </a:pPr>
            <a:endParaRPr sz="2400">
              <a:solidFill>
                <a:srgbClr val="0070C0"/>
              </a:solidFill>
              <a:latin typeface="Tahoma"/>
              <a:ea typeface="Tahoma"/>
              <a:cs typeface="Tahoma"/>
              <a:sym typeface="Tahoma"/>
            </a:endParaRPr>
          </a:p>
          <a:p>
            <a:pPr marL="0" marR="0" lvl="0" indent="0" algn="l" rtl="0">
              <a:spcBef>
                <a:spcPts val="0"/>
              </a:spcBef>
              <a:spcAft>
                <a:spcPts val="0"/>
              </a:spcAft>
              <a:buNone/>
            </a:pPr>
            <a:r>
              <a:rPr lang="en-US" sz="2400">
                <a:solidFill>
                  <a:srgbClr val="0070C0"/>
                </a:solidFill>
                <a:latin typeface="Tahoma"/>
                <a:ea typeface="Tahoma"/>
                <a:cs typeface="Tahoma"/>
                <a:sym typeface="Tahoma"/>
              </a:rPr>
              <a:t>Public after a year for explorers and to promote the SIG. </a:t>
            </a:r>
            <a:endParaRPr sz="2400">
              <a:solidFill>
                <a:srgbClr val="0070C0"/>
              </a:solidFill>
              <a:latin typeface="Tahoma"/>
              <a:ea typeface="Tahoma"/>
              <a:cs typeface="Tahoma"/>
              <a:sym typeface="Tahoma"/>
            </a:endParaRPr>
          </a:p>
          <a:p>
            <a:pPr marL="0" marR="0" lvl="0" indent="0" algn="l" rtl="0">
              <a:spcBef>
                <a:spcPts val="600"/>
              </a:spcBef>
              <a:spcAft>
                <a:spcPts val="0"/>
              </a:spcAft>
              <a:buNone/>
            </a:pPr>
            <a:endParaRPr/>
          </a:p>
          <a:p>
            <a:pPr marL="342900" marR="0" lvl="0" indent="-190500" algn="l" rtl="0">
              <a:spcBef>
                <a:spcPts val="600"/>
              </a:spcBef>
              <a:spcAft>
                <a:spcPts val="0"/>
              </a:spcAft>
              <a:buClr>
                <a:schemeClr val="dk1"/>
              </a:buClr>
              <a:buSzPts val="2400"/>
              <a:buFont typeface="Arial"/>
              <a:buNone/>
            </a:pPr>
            <a:endParaRPr sz="2400">
              <a:solidFill>
                <a:srgbClr val="0070C0"/>
              </a:solidFill>
              <a:latin typeface="Tahoma"/>
              <a:ea typeface="Tahoma"/>
              <a:cs typeface="Tahoma"/>
              <a:sym typeface="Tahoma"/>
            </a:endParaRPr>
          </a:p>
          <a:p>
            <a:pPr marL="0" marR="0" lvl="0" indent="0" algn="l" rtl="0">
              <a:spcBef>
                <a:spcPts val="600"/>
              </a:spcBef>
              <a:spcAft>
                <a:spcPts val="0"/>
              </a:spcAft>
              <a:buNone/>
            </a:pPr>
            <a:r>
              <a:rPr lang="en-US" sz="2400">
                <a:solidFill>
                  <a:srgbClr val="0070C0"/>
                </a:solidFill>
                <a:latin typeface="Tahoma"/>
                <a:ea typeface="Tahoma"/>
                <a:cs typeface="Tahoma"/>
                <a:sym typeface="Tahoma"/>
              </a:rPr>
              <a:t> </a:t>
            </a:r>
            <a:endParaRPr/>
          </a:p>
          <a:p>
            <a:pPr marL="342900" marR="0" lvl="0" indent="-190500" algn="l" rtl="0">
              <a:spcBef>
                <a:spcPts val="600"/>
              </a:spcBef>
              <a:spcAft>
                <a:spcPts val="0"/>
              </a:spcAft>
              <a:buClr>
                <a:schemeClr val="dk1"/>
              </a:buClr>
              <a:buSzPts val="2400"/>
              <a:buFont typeface="Arial"/>
              <a:buNone/>
            </a:pPr>
            <a:endParaRPr sz="2400">
              <a:solidFill>
                <a:srgbClr val="0070C0"/>
              </a:solidFill>
              <a:latin typeface="Tahoma"/>
              <a:ea typeface="Tahoma"/>
              <a:cs typeface="Tahoma"/>
              <a:sym typeface="Tahoma"/>
            </a:endParaRPr>
          </a:p>
          <a:p>
            <a:pPr marL="0" marR="0" lvl="0" indent="0" algn="l" rtl="0">
              <a:spcBef>
                <a:spcPts val="30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34" name="Shape 334"/>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35" name="Shape 335"/>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21</a:t>
            </a:fld>
            <a:endParaRPr sz="1200">
              <a:solidFill>
                <a:schemeClr val="dk1"/>
              </a:solidFill>
              <a:latin typeface="Tahoma"/>
              <a:ea typeface="Tahoma"/>
              <a:cs typeface="Tahoma"/>
              <a:sym typeface="Tahoma"/>
            </a:endParaRPr>
          </a:p>
        </p:txBody>
      </p:sp>
      <p:sp>
        <p:nvSpPr>
          <p:cNvPr id="336" name="Shape 336"/>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Newsletter</a:t>
            </a:r>
            <a:endParaRPr sz="3200" b="0" i="0" u="none" strike="noStrike" cap="none">
              <a:solidFill>
                <a:schemeClr val="lt1"/>
              </a:solidFill>
              <a:latin typeface="Tahoma"/>
              <a:ea typeface="Tahoma"/>
              <a:cs typeface="Tahoma"/>
              <a:sym typeface="Tahoma"/>
            </a:endParaRPr>
          </a:p>
        </p:txBody>
      </p:sp>
      <p:sp>
        <p:nvSpPr>
          <p:cNvPr id="337" name="Shape 337"/>
          <p:cNvSpPr txBox="1">
            <a:spLocks noGrp="1"/>
          </p:cNvSpPr>
          <p:nvPr>
            <p:ph type="body" idx="1"/>
          </p:nvPr>
        </p:nvSpPr>
        <p:spPr>
          <a:xfrm>
            <a:off x="4257040" y="1275558"/>
            <a:ext cx="3839210" cy="3820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2400"/>
              <a:buFont typeface="Tahoma"/>
              <a:buNone/>
            </a:pPr>
            <a:r>
              <a:rPr lang="en-US" sz="2400" b="0" i="0" u="none" strike="noStrike" cap="none">
                <a:solidFill>
                  <a:srgbClr val="0070C0"/>
                </a:solidFill>
                <a:latin typeface="Tahoma"/>
                <a:ea typeface="Tahoma"/>
                <a:cs typeface="Tahoma"/>
                <a:sym typeface="Tahoma"/>
              </a:rPr>
              <a:t>The newsletter editor manages all aspects of production for the SIG newsletter, including setting editorial schedules, soliciting content, working with co-managers to edit and finalize articles, and posting each issue on the SIG website. </a:t>
            </a:r>
            <a:endParaRPr/>
          </a:p>
        </p:txBody>
      </p:sp>
      <p:pic>
        <p:nvPicPr>
          <p:cNvPr id="338" name="Shape 338" descr="https://scontent-sea1-1.xx.fbcdn.net/hphotos-xfp1/v/t1.0-9/259858_208314605878718_6673492_n.jpg?oh=35eae7d1c5f055ce5188e71d7e27d30d&amp;oe=55ECDB84"/>
          <p:cNvPicPr preferRelativeResize="0"/>
          <p:nvPr/>
        </p:nvPicPr>
        <p:blipFill rotWithShape="1">
          <a:blip r:embed="rId3">
            <a:alphaModFix/>
          </a:blip>
          <a:srcRect/>
          <a:stretch/>
        </p:blipFill>
        <p:spPr>
          <a:xfrm>
            <a:off x="566954" y="1445983"/>
            <a:ext cx="3287488" cy="2465617"/>
          </a:xfrm>
          <a:prstGeom prst="rect">
            <a:avLst/>
          </a:prstGeom>
          <a:noFill/>
          <a:ln>
            <a:noFill/>
          </a:ln>
        </p:spPr>
      </p:pic>
      <p:sp>
        <p:nvSpPr>
          <p:cNvPr id="339" name="Shape 339"/>
          <p:cNvSpPr txBox="1"/>
          <p:nvPr/>
        </p:nvSpPr>
        <p:spPr>
          <a:xfrm>
            <a:off x="566954" y="4141893"/>
            <a:ext cx="328748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70C0"/>
                </a:solidFill>
                <a:latin typeface="Tahoma"/>
                <a:ea typeface="Tahoma"/>
                <a:cs typeface="Tahoma"/>
                <a:sym typeface="Tahoma"/>
              </a:rPr>
              <a:t>Crista Mohammed</a:t>
            </a:r>
            <a:endParaRPr/>
          </a:p>
          <a:p>
            <a:pPr marL="0" marR="0" lvl="0" indent="0" algn="ctr" rtl="0">
              <a:spcBef>
                <a:spcPts val="0"/>
              </a:spcBef>
              <a:spcAft>
                <a:spcPts val="0"/>
              </a:spcAft>
              <a:buNone/>
            </a:pPr>
            <a:r>
              <a:rPr lang="en-US" sz="2400">
                <a:solidFill>
                  <a:srgbClr val="0070C0"/>
                </a:solidFill>
                <a:latin typeface="Tahoma"/>
                <a:ea typeface="Tahoma"/>
                <a:cs typeface="Tahoma"/>
                <a:sym typeface="Tahoma"/>
              </a:rPr>
              <a:t>IDeaL Managing Editor, 2015-2018</a:t>
            </a:r>
            <a:endParaRPr/>
          </a:p>
        </p:txBody>
      </p:sp>
      <p:sp>
        <p:nvSpPr>
          <p:cNvPr id="340" name="Shape 340"/>
          <p:cNvSpPr txBox="1"/>
          <p:nvPr/>
        </p:nvSpPr>
        <p:spPr>
          <a:xfrm>
            <a:off x="4255747" y="5267144"/>
            <a:ext cx="4431053" cy="830997"/>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70C0"/>
                </a:solidFill>
                <a:latin typeface="Arial"/>
                <a:ea typeface="Arial"/>
                <a:cs typeface="Arial"/>
                <a:sym typeface="Arial"/>
              </a:rPr>
              <a:t>Would YOU like to be our next newsletter editor? Let us know!</a:t>
            </a:r>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395288" algn="ctr" rtl="0">
              <a:spcBef>
                <a:spcPts val="0"/>
              </a:spcBef>
              <a:spcAft>
                <a:spcPts val="0"/>
              </a:spcAft>
              <a:buNone/>
            </a:pPr>
            <a:r>
              <a:rPr lang="en-US" sz="3200" b="0" i="0" u="none" strike="noStrike" cap="none">
                <a:solidFill>
                  <a:schemeClr val="lt1"/>
                </a:solidFill>
                <a:latin typeface="Tahoma"/>
                <a:ea typeface="Tahoma"/>
                <a:cs typeface="Tahoma"/>
                <a:sym typeface="Tahoma"/>
              </a:rPr>
              <a:t>Newsletter report</a:t>
            </a:r>
            <a:endParaRPr/>
          </a:p>
        </p:txBody>
      </p:sp>
      <p:sp>
        <p:nvSpPr>
          <p:cNvPr id="346" name="Shape 346"/>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800" b="0" i="0" u="none" strike="noStrike" cap="none">
                <a:solidFill>
                  <a:srgbClr val="0070C0"/>
                </a:solidFill>
                <a:latin typeface="Tahoma"/>
                <a:ea typeface="Tahoma"/>
                <a:cs typeface="Tahoma"/>
                <a:sym typeface="Tahoma"/>
              </a:rPr>
              <a:t>Using available Google analytics from Viqui's reports</a:t>
            </a:r>
            <a:endParaRPr sz="2800" b="0" i="0" u="none" strike="noStrike" cap="none">
              <a:solidFill>
                <a:srgbClr val="0070C0"/>
              </a:solidFill>
              <a:latin typeface="Tahoma"/>
              <a:ea typeface="Tahoma"/>
              <a:cs typeface="Tahoma"/>
              <a:sym typeface="Tahoma"/>
            </a:endParaRPr>
          </a:p>
          <a:p>
            <a:pPr marL="0" marR="0" lvl="0" indent="0" algn="l" rtl="0">
              <a:spcBef>
                <a:spcPts val="560"/>
              </a:spcBef>
              <a:spcAft>
                <a:spcPts val="0"/>
              </a:spcAft>
              <a:buNone/>
            </a:pPr>
            <a:endParaRPr sz="2800"/>
          </a:p>
          <a:p>
            <a:pPr marL="457200" marR="0" lvl="0" indent="0" algn="l" rtl="0">
              <a:spcBef>
                <a:spcPts val="400"/>
              </a:spcBef>
              <a:spcAft>
                <a:spcPts val="0"/>
              </a:spcAft>
              <a:buNone/>
            </a:pPr>
            <a:endParaRPr sz="2000"/>
          </a:p>
          <a:p>
            <a:pPr marL="457200" marR="0" lvl="0" indent="0" algn="l" rtl="0">
              <a:spcBef>
                <a:spcPts val="400"/>
              </a:spcBef>
              <a:spcAft>
                <a:spcPts val="0"/>
              </a:spcAft>
              <a:buNone/>
            </a:pPr>
            <a:endParaRPr sz="2000"/>
          </a:p>
          <a:p>
            <a:pPr marL="457200" marR="0" lvl="0" indent="0" algn="l" rtl="0">
              <a:spcBef>
                <a:spcPts val="400"/>
              </a:spcBef>
              <a:spcAft>
                <a:spcPts val="0"/>
              </a:spcAft>
              <a:buNone/>
            </a:pPr>
            <a:endParaRPr sz="2000"/>
          </a:p>
          <a:p>
            <a:pPr marL="457200" marR="0" lvl="0" indent="0" algn="l" rtl="0">
              <a:spcBef>
                <a:spcPts val="400"/>
              </a:spcBef>
              <a:spcAft>
                <a:spcPts val="0"/>
              </a:spcAft>
              <a:buNone/>
            </a:pPr>
            <a:endParaRPr sz="2000"/>
          </a:p>
          <a:p>
            <a:pPr marL="457200" marR="0" lvl="0" indent="0" algn="l" rtl="0">
              <a:spcBef>
                <a:spcPts val="400"/>
              </a:spcBef>
              <a:spcAft>
                <a:spcPts val="0"/>
              </a:spcAft>
              <a:buNone/>
            </a:pPr>
            <a:endParaRPr sz="2000"/>
          </a:p>
          <a:p>
            <a:pPr marL="457200" marR="0" lvl="0" indent="0" algn="l" rtl="0">
              <a:spcBef>
                <a:spcPts val="400"/>
              </a:spcBef>
              <a:spcAft>
                <a:spcPts val="0"/>
              </a:spcAft>
              <a:buNone/>
            </a:pPr>
            <a:endParaRPr sz="2000"/>
          </a:p>
          <a:p>
            <a:pPr marL="457200" marR="0" lvl="0" indent="0" algn="l" rtl="0">
              <a:spcBef>
                <a:spcPts val="400"/>
              </a:spcBef>
              <a:spcAft>
                <a:spcPts val="0"/>
              </a:spcAft>
              <a:buNone/>
            </a:pPr>
            <a:endParaRPr sz="2000"/>
          </a:p>
          <a:p>
            <a:pPr marL="0" marR="0" lvl="0" indent="0" algn="l" rtl="0">
              <a:spcBef>
                <a:spcPts val="400"/>
              </a:spcBef>
              <a:spcAft>
                <a:spcPts val="0"/>
              </a:spcAft>
              <a:buNone/>
            </a:pPr>
            <a:endParaRPr sz="2000"/>
          </a:p>
          <a:p>
            <a:pPr marL="0" marR="0" lvl="0" indent="0" algn="l" rtl="0">
              <a:spcBef>
                <a:spcPts val="400"/>
              </a:spcBef>
              <a:spcAft>
                <a:spcPts val="0"/>
              </a:spcAft>
              <a:buNone/>
            </a:pPr>
            <a:r>
              <a:rPr lang="en-US" sz="2000" b="0" i="0" u="none" strike="noStrike" cap="none">
                <a:solidFill>
                  <a:srgbClr val="0070C0"/>
                </a:solidFill>
                <a:latin typeface="Tahoma"/>
                <a:ea typeface="Tahoma"/>
                <a:cs typeface="Tahoma"/>
                <a:sym typeface="Tahoma"/>
              </a:rPr>
              <a:t>Total hits for </a:t>
            </a:r>
            <a:r>
              <a:rPr lang="en-US" sz="2000"/>
              <a:t>12</a:t>
            </a:r>
            <a:r>
              <a:rPr lang="en-US" sz="2000" b="0" i="0" u="none" strike="noStrike" cap="none">
                <a:solidFill>
                  <a:srgbClr val="0070C0"/>
                </a:solidFill>
                <a:latin typeface="Tahoma"/>
                <a:ea typeface="Tahoma"/>
                <a:cs typeface="Tahoma"/>
                <a:sym typeface="Tahoma"/>
              </a:rPr>
              <a:t> months = </a:t>
            </a:r>
            <a:r>
              <a:rPr lang="en-US" sz="2000">
                <a:solidFill>
                  <a:srgbClr val="C00000"/>
                </a:solidFill>
              </a:rPr>
              <a:t>1,003 </a:t>
            </a:r>
            <a:r>
              <a:rPr lang="en-US" sz="2000" b="0" i="0" u="none" strike="noStrike" cap="none">
                <a:solidFill>
                  <a:srgbClr val="0070C0"/>
                </a:solidFill>
                <a:latin typeface="Tahoma"/>
                <a:ea typeface="Tahoma"/>
                <a:cs typeface="Tahoma"/>
                <a:sym typeface="Tahoma"/>
              </a:rPr>
              <a:t>views, with an average of </a:t>
            </a:r>
            <a:r>
              <a:rPr lang="en-US" sz="2000">
                <a:solidFill>
                  <a:srgbClr val="C00000"/>
                </a:solidFill>
              </a:rPr>
              <a:t>84 </a:t>
            </a:r>
            <a:r>
              <a:rPr lang="en-US" sz="2000" b="0" i="0" u="none" strike="noStrike" cap="none">
                <a:solidFill>
                  <a:srgbClr val="0070C0"/>
                </a:solidFill>
                <a:latin typeface="Tahoma"/>
                <a:ea typeface="Tahoma"/>
                <a:cs typeface="Tahoma"/>
                <a:sym typeface="Tahoma"/>
              </a:rPr>
              <a:t>views per month.</a:t>
            </a:r>
            <a:endParaRPr/>
          </a:p>
        </p:txBody>
      </p:sp>
      <p:sp>
        <p:nvSpPr>
          <p:cNvPr id="347" name="Shape 347"/>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48" name="Shape 348"/>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49" name="Shape 349"/>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22</a:t>
            </a:fld>
            <a:endParaRPr sz="1200">
              <a:solidFill>
                <a:schemeClr val="dk1"/>
              </a:solidFill>
              <a:latin typeface="Tahoma"/>
              <a:ea typeface="Tahoma"/>
              <a:cs typeface="Tahoma"/>
              <a:sym typeface="Tahoma"/>
            </a:endParaRPr>
          </a:p>
        </p:txBody>
      </p:sp>
      <p:graphicFrame>
        <p:nvGraphicFramePr>
          <p:cNvPr id="350" name="Shape 350"/>
          <p:cNvGraphicFramePr/>
          <p:nvPr/>
        </p:nvGraphicFramePr>
        <p:xfrm>
          <a:off x="574300" y="2277600"/>
          <a:ext cx="7239000" cy="2925960"/>
        </p:xfrm>
        <a:graphic>
          <a:graphicData uri="http://schemas.openxmlformats.org/drawingml/2006/table">
            <a:tbl>
              <a:tblPr>
                <a:noFill/>
                <a:tableStyleId>{60F0F7EF-F9FA-4EA4-A9D6-5BF3F03132D2}</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a:spcBef>
                          <a:spcPts val="0"/>
                        </a:spcBef>
                        <a:spcAft>
                          <a:spcPts val="0"/>
                        </a:spcAft>
                        <a:buNone/>
                      </a:pPr>
                      <a:r>
                        <a:rPr lang="en-US" sz="1800"/>
                        <a:t>April 17</a:t>
                      </a:r>
                      <a:endParaRPr sz="1800"/>
                    </a:p>
                    <a:p>
                      <a:pPr marL="0" lvl="0" indent="0" algn="ctr">
                        <a:spcBef>
                          <a:spcPts val="0"/>
                        </a:spcBef>
                        <a:spcAft>
                          <a:spcPts val="0"/>
                        </a:spcAft>
                        <a:buNone/>
                      </a:pPr>
                      <a:r>
                        <a:rPr lang="en-US" sz="1800"/>
                        <a:t> </a:t>
                      </a:r>
                      <a:r>
                        <a:rPr lang="en-US" sz="1800">
                          <a:solidFill>
                            <a:srgbClr val="980000"/>
                          </a:solidFill>
                        </a:rPr>
                        <a:t>46</a:t>
                      </a:r>
                      <a:endParaRPr sz="1800">
                        <a:solidFill>
                          <a:srgbClr val="980000"/>
                        </a:solidFill>
                      </a:endParaRPr>
                    </a:p>
                  </a:txBody>
                  <a:tcPr marL="91425" marR="91425" marT="91425" marB="91425"/>
                </a:tc>
                <a:tc>
                  <a:txBody>
                    <a:bodyPr/>
                    <a:lstStyle/>
                    <a:p>
                      <a:pPr marL="0" lvl="0" indent="0" algn="ctr">
                        <a:spcBef>
                          <a:spcPts val="0"/>
                        </a:spcBef>
                        <a:spcAft>
                          <a:spcPts val="0"/>
                        </a:spcAft>
                        <a:buNone/>
                      </a:pPr>
                      <a:r>
                        <a:rPr lang="en-US" sz="1800"/>
                        <a:t>May 17</a:t>
                      </a:r>
                      <a:endParaRPr sz="1800"/>
                    </a:p>
                    <a:p>
                      <a:pPr marL="0" lvl="0" indent="0" algn="ctr">
                        <a:spcBef>
                          <a:spcPts val="0"/>
                        </a:spcBef>
                        <a:spcAft>
                          <a:spcPts val="0"/>
                        </a:spcAft>
                        <a:buNone/>
                      </a:pPr>
                      <a:r>
                        <a:rPr lang="en-US" sz="1800">
                          <a:solidFill>
                            <a:srgbClr val="980000"/>
                          </a:solidFill>
                        </a:rPr>
                        <a:t>32</a:t>
                      </a:r>
                      <a:endParaRPr sz="1800">
                        <a:solidFill>
                          <a:srgbClr val="980000"/>
                        </a:solidFill>
                      </a:endParaRPr>
                    </a:p>
                  </a:txBody>
                  <a:tcPr marL="91425" marR="91425" marT="91425" marB="91425"/>
                </a:tc>
                <a:tc>
                  <a:txBody>
                    <a:bodyPr/>
                    <a:lstStyle/>
                    <a:p>
                      <a:pPr marL="0" lvl="0" indent="0" algn="ctr">
                        <a:spcBef>
                          <a:spcPts val="0"/>
                        </a:spcBef>
                        <a:spcAft>
                          <a:spcPts val="0"/>
                        </a:spcAft>
                        <a:buNone/>
                      </a:pPr>
                      <a:r>
                        <a:rPr lang="en-US" sz="1800"/>
                        <a:t>June 17</a:t>
                      </a:r>
                      <a:endParaRPr sz="1800"/>
                    </a:p>
                    <a:p>
                      <a:pPr marL="0" lvl="0" indent="0" algn="ctr">
                        <a:spcBef>
                          <a:spcPts val="0"/>
                        </a:spcBef>
                        <a:spcAft>
                          <a:spcPts val="0"/>
                        </a:spcAft>
                        <a:buClr>
                          <a:schemeClr val="dk1"/>
                        </a:buClr>
                        <a:buSzPts val="1100"/>
                        <a:buFont typeface="Arial"/>
                        <a:buNone/>
                      </a:pPr>
                      <a:r>
                        <a:rPr lang="en-US" sz="1800">
                          <a:solidFill>
                            <a:srgbClr val="980000"/>
                          </a:solidFill>
                        </a:rPr>
                        <a:t>70</a:t>
                      </a:r>
                      <a:endParaRPr sz="1800">
                        <a:solidFill>
                          <a:srgbClr val="980000"/>
                        </a:solidFill>
                      </a:endParaRPr>
                    </a:p>
                  </a:txBody>
                  <a:tcPr marL="91425" marR="91425" marT="91425" marB="91425"/>
                </a:tc>
                <a:tc>
                  <a:txBody>
                    <a:bodyPr/>
                    <a:lstStyle/>
                    <a:p>
                      <a:pPr marL="0" lvl="0" indent="0" algn="ctr">
                        <a:spcBef>
                          <a:spcPts val="0"/>
                        </a:spcBef>
                        <a:spcAft>
                          <a:spcPts val="0"/>
                        </a:spcAft>
                        <a:buNone/>
                      </a:pPr>
                      <a:r>
                        <a:rPr lang="en-US" sz="1800"/>
                        <a:t>July 17</a:t>
                      </a:r>
                      <a:endParaRPr sz="1800"/>
                    </a:p>
                    <a:p>
                      <a:pPr marL="0" lvl="0" indent="0" algn="ctr">
                        <a:spcBef>
                          <a:spcPts val="0"/>
                        </a:spcBef>
                        <a:spcAft>
                          <a:spcPts val="0"/>
                        </a:spcAft>
                        <a:buClr>
                          <a:schemeClr val="dk1"/>
                        </a:buClr>
                        <a:buSzPts val="1100"/>
                        <a:buFont typeface="Arial"/>
                        <a:buNone/>
                      </a:pPr>
                      <a:r>
                        <a:rPr lang="en-US" sz="1800">
                          <a:solidFill>
                            <a:srgbClr val="980000"/>
                          </a:solidFill>
                        </a:rPr>
                        <a:t>52</a:t>
                      </a:r>
                      <a:endParaRPr sz="1800">
                        <a:solidFill>
                          <a:srgbClr val="980000"/>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a:spcBef>
                          <a:spcPts val="0"/>
                        </a:spcBef>
                        <a:spcAft>
                          <a:spcPts val="0"/>
                        </a:spcAft>
                        <a:buNone/>
                      </a:pPr>
                      <a:r>
                        <a:rPr lang="en-US" sz="1800"/>
                        <a:t>August 17</a:t>
                      </a:r>
                      <a:endParaRPr sz="1800"/>
                    </a:p>
                    <a:p>
                      <a:pPr marL="0" lvl="0" indent="0" algn="ctr">
                        <a:spcBef>
                          <a:spcPts val="0"/>
                        </a:spcBef>
                        <a:spcAft>
                          <a:spcPts val="0"/>
                        </a:spcAft>
                        <a:buClr>
                          <a:schemeClr val="dk1"/>
                        </a:buClr>
                        <a:buSzPts val="1100"/>
                        <a:buFont typeface="Arial"/>
                        <a:buNone/>
                      </a:pPr>
                      <a:r>
                        <a:rPr lang="en-US" sz="1800">
                          <a:solidFill>
                            <a:schemeClr val="dk1"/>
                          </a:solidFill>
                        </a:rPr>
                        <a:t>--</a:t>
                      </a:r>
                      <a:endParaRPr sz="1800"/>
                    </a:p>
                  </a:txBody>
                  <a:tcPr marL="91425" marR="91425" marT="91425" marB="91425"/>
                </a:tc>
                <a:tc>
                  <a:txBody>
                    <a:bodyPr/>
                    <a:lstStyle/>
                    <a:p>
                      <a:pPr marL="0" lvl="0" indent="0" algn="ctr">
                        <a:spcBef>
                          <a:spcPts val="0"/>
                        </a:spcBef>
                        <a:spcAft>
                          <a:spcPts val="0"/>
                        </a:spcAft>
                        <a:buNone/>
                      </a:pPr>
                      <a:r>
                        <a:rPr lang="en-US" sz="1800"/>
                        <a:t>September 17</a:t>
                      </a:r>
                      <a:endParaRPr sz="1800"/>
                    </a:p>
                    <a:p>
                      <a:pPr marL="0" lvl="0" indent="0" algn="ctr">
                        <a:spcBef>
                          <a:spcPts val="0"/>
                        </a:spcBef>
                        <a:spcAft>
                          <a:spcPts val="0"/>
                        </a:spcAft>
                        <a:buClr>
                          <a:schemeClr val="dk1"/>
                        </a:buClr>
                        <a:buSzPts val="1100"/>
                        <a:buFont typeface="Arial"/>
                        <a:buNone/>
                      </a:pPr>
                      <a:r>
                        <a:rPr lang="en-US" sz="1800">
                          <a:solidFill>
                            <a:srgbClr val="980000"/>
                          </a:solidFill>
                        </a:rPr>
                        <a:t>285</a:t>
                      </a:r>
                      <a:endParaRPr sz="1800">
                        <a:solidFill>
                          <a:srgbClr val="980000"/>
                        </a:solidFill>
                      </a:endParaRPr>
                    </a:p>
                  </a:txBody>
                  <a:tcPr marL="91425" marR="91425" marT="91425" marB="91425"/>
                </a:tc>
                <a:tc>
                  <a:txBody>
                    <a:bodyPr/>
                    <a:lstStyle/>
                    <a:p>
                      <a:pPr marL="0" lvl="0" indent="0" algn="ctr">
                        <a:spcBef>
                          <a:spcPts val="0"/>
                        </a:spcBef>
                        <a:spcAft>
                          <a:spcPts val="0"/>
                        </a:spcAft>
                        <a:buNone/>
                      </a:pPr>
                      <a:r>
                        <a:rPr lang="en-US" sz="1800"/>
                        <a:t>October 17</a:t>
                      </a:r>
                      <a:endParaRPr sz="1800"/>
                    </a:p>
                    <a:p>
                      <a:pPr marL="0" lvl="0" indent="0" algn="ctr">
                        <a:spcBef>
                          <a:spcPts val="0"/>
                        </a:spcBef>
                        <a:spcAft>
                          <a:spcPts val="0"/>
                        </a:spcAft>
                        <a:buClr>
                          <a:schemeClr val="dk1"/>
                        </a:buClr>
                        <a:buSzPts val="1100"/>
                        <a:buFont typeface="Arial"/>
                        <a:buNone/>
                      </a:pPr>
                      <a:r>
                        <a:rPr lang="en-US" sz="1800">
                          <a:solidFill>
                            <a:srgbClr val="980000"/>
                          </a:solidFill>
                        </a:rPr>
                        <a:t>57</a:t>
                      </a:r>
                      <a:endParaRPr sz="1800">
                        <a:solidFill>
                          <a:srgbClr val="980000"/>
                        </a:solidFill>
                      </a:endParaRPr>
                    </a:p>
                  </a:txBody>
                  <a:tcPr marL="91425" marR="91425" marT="91425" marB="91425"/>
                </a:tc>
                <a:tc>
                  <a:txBody>
                    <a:bodyPr/>
                    <a:lstStyle/>
                    <a:p>
                      <a:pPr marL="0" lvl="0" indent="0" algn="ctr">
                        <a:spcBef>
                          <a:spcPts val="0"/>
                        </a:spcBef>
                        <a:spcAft>
                          <a:spcPts val="0"/>
                        </a:spcAft>
                        <a:buNone/>
                      </a:pPr>
                      <a:r>
                        <a:rPr lang="en-US" sz="1800"/>
                        <a:t>November 17</a:t>
                      </a:r>
                      <a:endParaRPr sz="1800"/>
                    </a:p>
                    <a:p>
                      <a:pPr marL="0" lvl="0" indent="0" algn="ctr">
                        <a:spcBef>
                          <a:spcPts val="0"/>
                        </a:spcBef>
                        <a:spcAft>
                          <a:spcPts val="0"/>
                        </a:spcAft>
                        <a:buClr>
                          <a:schemeClr val="dk1"/>
                        </a:buClr>
                        <a:buSzPts val="1100"/>
                        <a:buFont typeface="Arial"/>
                        <a:buNone/>
                      </a:pPr>
                      <a:r>
                        <a:rPr lang="en-US" sz="1800">
                          <a:solidFill>
                            <a:srgbClr val="980000"/>
                          </a:solidFill>
                        </a:rPr>
                        <a:t>41</a:t>
                      </a:r>
                      <a:endParaRPr sz="1800">
                        <a:solidFill>
                          <a:srgbClr val="980000"/>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a:spcBef>
                          <a:spcPts val="0"/>
                        </a:spcBef>
                        <a:spcAft>
                          <a:spcPts val="0"/>
                        </a:spcAft>
                        <a:buNone/>
                      </a:pPr>
                      <a:r>
                        <a:rPr lang="en-US" sz="1800"/>
                        <a:t>December 17</a:t>
                      </a:r>
                      <a:endParaRPr sz="1800"/>
                    </a:p>
                    <a:p>
                      <a:pPr marL="0" lvl="0" indent="0" algn="ctr">
                        <a:spcBef>
                          <a:spcPts val="0"/>
                        </a:spcBef>
                        <a:spcAft>
                          <a:spcPts val="0"/>
                        </a:spcAft>
                        <a:buClr>
                          <a:schemeClr val="dk1"/>
                        </a:buClr>
                        <a:buSzPts val="1100"/>
                        <a:buFont typeface="Arial"/>
                        <a:buNone/>
                      </a:pPr>
                      <a:r>
                        <a:rPr lang="en-US" sz="1800">
                          <a:solidFill>
                            <a:srgbClr val="980000"/>
                          </a:solidFill>
                        </a:rPr>
                        <a:t>27</a:t>
                      </a:r>
                      <a:endParaRPr sz="1800">
                        <a:solidFill>
                          <a:srgbClr val="980000"/>
                        </a:solidFill>
                      </a:endParaRPr>
                    </a:p>
                  </a:txBody>
                  <a:tcPr marL="91425" marR="91425" marT="91425" marB="91425"/>
                </a:tc>
                <a:tc>
                  <a:txBody>
                    <a:bodyPr/>
                    <a:lstStyle/>
                    <a:p>
                      <a:pPr marL="0" lvl="0" indent="0" algn="ctr">
                        <a:spcBef>
                          <a:spcPts val="0"/>
                        </a:spcBef>
                        <a:spcAft>
                          <a:spcPts val="0"/>
                        </a:spcAft>
                        <a:buNone/>
                      </a:pPr>
                      <a:r>
                        <a:rPr lang="en-US" sz="1800"/>
                        <a:t>January 18</a:t>
                      </a:r>
                      <a:endParaRPr sz="1800"/>
                    </a:p>
                    <a:p>
                      <a:pPr marL="0" lvl="0" indent="0" algn="ctr">
                        <a:spcBef>
                          <a:spcPts val="0"/>
                        </a:spcBef>
                        <a:spcAft>
                          <a:spcPts val="0"/>
                        </a:spcAft>
                        <a:buClr>
                          <a:schemeClr val="dk1"/>
                        </a:buClr>
                        <a:buSzPts val="1100"/>
                        <a:buFont typeface="Arial"/>
                        <a:buNone/>
                      </a:pPr>
                      <a:r>
                        <a:rPr lang="en-US" sz="1800">
                          <a:solidFill>
                            <a:srgbClr val="980000"/>
                          </a:solidFill>
                        </a:rPr>
                        <a:t>63</a:t>
                      </a:r>
                      <a:endParaRPr sz="1800">
                        <a:solidFill>
                          <a:srgbClr val="980000"/>
                        </a:solidFill>
                      </a:endParaRPr>
                    </a:p>
                  </a:txBody>
                  <a:tcPr marL="91425" marR="91425" marT="91425" marB="91425"/>
                </a:tc>
                <a:tc>
                  <a:txBody>
                    <a:bodyPr/>
                    <a:lstStyle/>
                    <a:p>
                      <a:pPr marL="0" lvl="0" indent="0" algn="ctr">
                        <a:spcBef>
                          <a:spcPts val="0"/>
                        </a:spcBef>
                        <a:spcAft>
                          <a:spcPts val="0"/>
                        </a:spcAft>
                        <a:buNone/>
                      </a:pPr>
                      <a:r>
                        <a:rPr lang="en-US" sz="1800"/>
                        <a:t>February 18</a:t>
                      </a:r>
                      <a:endParaRPr sz="1800"/>
                    </a:p>
                    <a:p>
                      <a:pPr marL="0" lvl="0" indent="0" algn="ctr">
                        <a:spcBef>
                          <a:spcPts val="0"/>
                        </a:spcBef>
                        <a:spcAft>
                          <a:spcPts val="0"/>
                        </a:spcAft>
                        <a:buClr>
                          <a:schemeClr val="dk1"/>
                        </a:buClr>
                        <a:buSzPts val="1100"/>
                        <a:buFont typeface="Arial"/>
                        <a:buNone/>
                      </a:pPr>
                      <a:r>
                        <a:rPr lang="en-US" sz="1800">
                          <a:solidFill>
                            <a:srgbClr val="980000"/>
                          </a:solidFill>
                        </a:rPr>
                        <a:t>123</a:t>
                      </a:r>
                      <a:endParaRPr sz="1800">
                        <a:solidFill>
                          <a:srgbClr val="980000"/>
                        </a:solidFill>
                      </a:endParaRPr>
                    </a:p>
                  </a:txBody>
                  <a:tcPr marL="91425" marR="91425" marT="91425" marB="91425"/>
                </a:tc>
                <a:tc>
                  <a:txBody>
                    <a:bodyPr/>
                    <a:lstStyle/>
                    <a:p>
                      <a:pPr marL="0" lvl="0" indent="0" algn="ctr">
                        <a:spcBef>
                          <a:spcPts val="0"/>
                        </a:spcBef>
                        <a:spcAft>
                          <a:spcPts val="0"/>
                        </a:spcAft>
                        <a:buNone/>
                      </a:pPr>
                      <a:r>
                        <a:rPr lang="en-US" sz="1800"/>
                        <a:t>March 18</a:t>
                      </a:r>
                      <a:endParaRPr sz="1800"/>
                    </a:p>
                    <a:p>
                      <a:pPr marL="0" lvl="0" indent="0" algn="ctr">
                        <a:spcBef>
                          <a:spcPts val="0"/>
                        </a:spcBef>
                        <a:spcAft>
                          <a:spcPts val="0"/>
                        </a:spcAft>
                        <a:buClr>
                          <a:schemeClr val="dk1"/>
                        </a:buClr>
                        <a:buSzPts val="1100"/>
                        <a:buFont typeface="Arial"/>
                        <a:buNone/>
                      </a:pPr>
                      <a:r>
                        <a:rPr lang="en-US" sz="1800">
                          <a:solidFill>
                            <a:srgbClr val="980000"/>
                          </a:solidFill>
                        </a:rPr>
                        <a:t>106</a:t>
                      </a:r>
                      <a:endParaRPr sz="1800">
                        <a:solidFill>
                          <a:srgbClr val="980000"/>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a:spcBef>
                          <a:spcPts val="0"/>
                        </a:spcBef>
                        <a:spcAft>
                          <a:spcPts val="0"/>
                        </a:spcAft>
                        <a:buNone/>
                      </a:pPr>
                      <a:r>
                        <a:rPr lang="en-US" sz="1800"/>
                        <a:t>April 18</a:t>
                      </a:r>
                      <a:endParaRPr sz="1800"/>
                    </a:p>
                    <a:p>
                      <a:pPr marL="0" lvl="0" indent="0" algn="ctr" rtl="0">
                        <a:spcBef>
                          <a:spcPts val="0"/>
                        </a:spcBef>
                        <a:spcAft>
                          <a:spcPts val="0"/>
                        </a:spcAft>
                        <a:buClr>
                          <a:schemeClr val="dk1"/>
                        </a:buClr>
                        <a:buSzPts val="1100"/>
                        <a:buFont typeface="Arial"/>
                        <a:buNone/>
                      </a:pPr>
                      <a:r>
                        <a:rPr lang="en-US" sz="1800">
                          <a:solidFill>
                            <a:srgbClr val="980000"/>
                          </a:solidFill>
                        </a:rPr>
                        <a:t>130</a:t>
                      </a:r>
                      <a:endParaRPr sz="1800">
                        <a:solidFill>
                          <a:srgbClr val="980000"/>
                        </a:solidFill>
                      </a:endParaRPr>
                    </a:p>
                  </a:txBody>
                  <a:tcPr marL="91425" marR="91425" marT="91425" marB="91425"/>
                </a:tc>
                <a:tc>
                  <a:txBody>
                    <a:bodyPr/>
                    <a:lstStyle/>
                    <a:p>
                      <a:pPr marL="0" lvl="0" indent="0" algn="ctr" rtl="0">
                        <a:spcBef>
                          <a:spcPts val="0"/>
                        </a:spcBef>
                        <a:spcAft>
                          <a:spcPts val="0"/>
                        </a:spcAft>
                        <a:buNone/>
                      </a:pPr>
                      <a:endParaRPr sz="1800"/>
                    </a:p>
                  </a:txBody>
                  <a:tcPr marL="91425" marR="91425" marT="91425" marB="91425"/>
                </a:tc>
                <a:tc>
                  <a:txBody>
                    <a:bodyPr/>
                    <a:lstStyle/>
                    <a:p>
                      <a:pPr marL="0" lvl="0" indent="0" algn="ctr" rtl="0">
                        <a:spcBef>
                          <a:spcPts val="0"/>
                        </a:spcBef>
                        <a:spcAft>
                          <a:spcPts val="0"/>
                        </a:spcAft>
                        <a:buNone/>
                      </a:pPr>
                      <a:endParaRPr sz="1800"/>
                    </a:p>
                  </a:txBody>
                  <a:tcPr marL="91425" marR="91425" marT="91425" marB="91425"/>
                </a:tc>
                <a:tc>
                  <a:txBody>
                    <a:bodyPr/>
                    <a:lstStyle/>
                    <a:p>
                      <a:pPr marL="0" lvl="0" indent="0" algn="ctr" rtl="0">
                        <a:spcBef>
                          <a:spcPts val="0"/>
                        </a:spcBef>
                        <a:spcAft>
                          <a:spcPts val="0"/>
                        </a:spcAft>
                        <a:buNone/>
                      </a:pPr>
                      <a:endParaRPr sz="18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395288" algn="ctr" rtl="0">
              <a:spcBef>
                <a:spcPts val="0"/>
              </a:spcBef>
              <a:spcAft>
                <a:spcPts val="0"/>
              </a:spcAft>
              <a:buNone/>
            </a:pPr>
            <a:r>
              <a:rPr lang="en-US" sz="3200" b="0" i="0" u="none" strike="noStrike" cap="none">
                <a:solidFill>
                  <a:schemeClr val="lt1"/>
                </a:solidFill>
                <a:latin typeface="Tahoma"/>
                <a:ea typeface="Tahoma"/>
                <a:cs typeface="Tahoma"/>
                <a:sym typeface="Tahoma"/>
              </a:rPr>
              <a:t>Newsletter report</a:t>
            </a:r>
            <a:endParaRPr/>
          </a:p>
        </p:txBody>
      </p:sp>
      <p:sp>
        <p:nvSpPr>
          <p:cNvPr id="356" name="Shape 356"/>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2400"/>
              <a:buFont typeface="Tahoma"/>
              <a:buChar char="•"/>
            </a:pPr>
            <a:r>
              <a:rPr lang="en-US" sz="2400" b="0" i="0" u="none" strike="noStrike" cap="none">
                <a:solidFill>
                  <a:srgbClr val="0070C0"/>
                </a:solidFill>
                <a:latin typeface="Tahoma"/>
                <a:ea typeface="Tahoma"/>
                <a:cs typeface="Tahoma"/>
                <a:sym typeface="Tahoma"/>
              </a:rPr>
              <a:t>Since Q1 of 2017, we have begun reaping in earnest the rewards of the student outreach essay competition</a:t>
            </a:r>
            <a:endParaRPr sz="2400" b="0" i="0" u="none" strike="noStrike" cap="none">
              <a:solidFill>
                <a:srgbClr val="0070C0"/>
              </a:solidFill>
              <a:latin typeface="Tahoma"/>
              <a:ea typeface="Tahoma"/>
              <a:cs typeface="Tahoma"/>
              <a:sym typeface="Tahoma"/>
            </a:endParaRPr>
          </a:p>
          <a:p>
            <a:pPr marL="342900" marR="0" lvl="0" indent="-342900" algn="l" rtl="0">
              <a:spcBef>
                <a:spcPts val="0"/>
              </a:spcBef>
              <a:spcAft>
                <a:spcPts val="0"/>
              </a:spcAft>
              <a:buClr>
                <a:srgbClr val="0070C0"/>
              </a:buClr>
              <a:buSzPts val="2400"/>
              <a:buFont typeface="Tahoma"/>
              <a:buChar char="•"/>
            </a:pPr>
            <a:r>
              <a:rPr lang="en-US"/>
              <a:t>Here are links to student essays:</a:t>
            </a:r>
            <a:endParaRPr/>
          </a:p>
          <a:p>
            <a:pPr marL="742950" marR="0" lvl="1" indent="-285750" algn="l" rtl="0">
              <a:spcBef>
                <a:spcPts val="0"/>
              </a:spcBef>
              <a:spcAft>
                <a:spcPts val="0"/>
              </a:spcAft>
              <a:buSzPts val="2000"/>
              <a:buChar char="–"/>
            </a:pPr>
            <a:r>
              <a:rPr lang="en-US"/>
              <a:t>Leyland Stoe - “The Reluctant Learner” </a:t>
            </a:r>
            <a:r>
              <a:rPr lang="en-US" u="sng">
                <a:solidFill>
                  <a:schemeClr val="hlink"/>
                </a:solidFill>
                <a:hlinkClick r:id="rId3"/>
              </a:rPr>
              <a:t>http://www.stcidlsig.org/engaging-the-reluctant-learner/</a:t>
            </a:r>
            <a:endParaRPr/>
          </a:p>
          <a:p>
            <a:pPr marL="742950" marR="0" lvl="1" indent="-285750" algn="l" rtl="0">
              <a:spcBef>
                <a:spcPts val="0"/>
              </a:spcBef>
              <a:spcAft>
                <a:spcPts val="0"/>
              </a:spcAft>
              <a:buSzPts val="2000"/>
              <a:buChar char="–"/>
            </a:pPr>
            <a:r>
              <a:rPr lang="en-US"/>
              <a:t>Whitney Lewis - “Rapid Prototyping” </a:t>
            </a:r>
            <a:r>
              <a:rPr lang="en-US" u="sng">
                <a:solidFill>
                  <a:schemeClr val="hlink"/>
                </a:solidFill>
                <a:hlinkClick r:id="rId4"/>
              </a:rPr>
              <a:t>http://www.stcidlsig.org/rapid_prototyping/</a:t>
            </a:r>
            <a:endParaRPr/>
          </a:p>
          <a:p>
            <a:pPr marL="742950" marR="0" lvl="1" indent="-285750" algn="l" rtl="0">
              <a:spcBef>
                <a:spcPts val="0"/>
              </a:spcBef>
              <a:spcAft>
                <a:spcPts val="0"/>
              </a:spcAft>
              <a:buSzPts val="2000"/>
              <a:buChar char="–"/>
            </a:pPr>
            <a:r>
              <a:rPr lang="en-US"/>
              <a:t>Jessica Lynn Campbell, Alex Gurtis, Gabriel Latorre - “Technical Communicators’ Empowered with the User-centered Approach to ISD” </a:t>
            </a:r>
            <a:r>
              <a:rPr lang="en-US" u="sng">
                <a:solidFill>
                  <a:schemeClr val="hlink"/>
                </a:solidFill>
                <a:hlinkClick r:id="rId5"/>
              </a:rPr>
              <a:t>http://www.stcidlsig.org/technical_communicators_instructional_system_design/</a:t>
            </a:r>
            <a:r>
              <a:rPr lang="en-US"/>
              <a:t> </a:t>
            </a:r>
            <a:endParaRPr/>
          </a:p>
          <a:p>
            <a:pPr marL="742950" marR="0" lvl="1" indent="-285750" algn="l" rtl="0">
              <a:spcBef>
                <a:spcPts val="0"/>
              </a:spcBef>
              <a:spcAft>
                <a:spcPts val="0"/>
              </a:spcAft>
              <a:buSzPts val="2000"/>
              <a:buChar char="–"/>
            </a:pPr>
            <a:r>
              <a:rPr lang="en-US"/>
              <a:t>Maria Peter “Usability Standards for eLearning, Distributed Learning or Websites” </a:t>
            </a:r>
            <a:r>
              <a:rPr lang="en-US" u="sng">
                <a:solidFill>
                  <a:schemeClr val="hlink"/>
                </a:solidFill>
                <a:hlinkClick r:id="rId6"/>
              </a:rPr>
              <a:t>http://www.stcidlsig.org/usability_standards_web_resources/</a:t>
            </a:r>
            <a:r>
              <a:rPr lang="en-US"/>
              <a:t> </a:t>
            </a:r>
            <a:endParaRPr/>
          </a:p>
          <a:p>
            <a:pPr marL="457200" marR="0" lvl="0" indent="0" algn="l" rtl="0">
              <a:spcBef>
                <a:spcPts val="0"/>
              </a:spcBef>
              <a:spcAft>
                <a:spcPts val="0"/>
              </a:spcAft>
              <a:buNone/>
            </a:pPr>
            <a:endParaRPr/>
          </a:p>
          <a:p>
            <a:pPr marL="342900" marR="0" lvl="0" indent="-190500" algn="l" rtl="0">
              <a:spcBef>
                <a:spcPts val="480"/>
              </a:spcBef>
              <a:spcAft>
                <a:spcPts val="0"/>
              </a:spcAft>
              <a:buClr>
                <a:srgbClr val="0070C0"/>
              </a:buClr>
              <a:buSzPts val="2400"/>
              <a:buFont typeface="Tahoma"/>
              <a:buNone/>
            </a:pPr>
            <a:endParaRPr sz="2400" b="0" i="0" u="none" strike="noStrike" cap="none">
              <a:solidFill>
                <a:srgbClr val="0070C0"/>
              </a:solidFill>
              <a:latin typeface="Tahoma"/>
              <a:ea typeface="Tahoma"/>
              <a:cs typeface="Tahoma"/>
              <a:sym typeface="Tahoma"/>
            </a:endParaRPr>
          </a:p>
        </p:txBody>
      </p:sp>
      <p:sp>
        <p:nvSpPr>
          <p:cNvPr id="357" name="Shape 357"/>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58" name="Shape 358"/>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59" name="Shape 359"/>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23</a:t>
            </a:fld>
            <a:endParaRPr sz="1200">
              <a:solidFill>
                <a:schemeClr val="dk1"/>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65" name="Shape 365"/>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66" name="Shape 366"/>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24</a:t>
            </a:fld>
            <a:endParaRPr sz="1200">
              <a:solidFill>
                <a:schemeClr val="dk1"/>
              </a:solidFill>
              <a:latin typeface="Tahoma"/>
              <a:ea typeface="Tahoma"/>
              <a:cs typeface="Tahoma"/>
              <a:sym typeface="Tahoma"/>
            </a:endParaRPr>
          </a:p>
        </p:txBody>
      </p:sp>
      <p:sp>
        <p:nvSpPr>
          <p:cNvPr id="367" name="Shape 367"/>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Web site</a:t>
            </a:r>
            <a:endParaRPr sz="3200" b="0" i="0" u="none" strike="noStrike" cap="none">
              <a:solidFill>
                <a:schemeClr val="lt1"/>
              </a:solidFill>
              <a:latin typeface="Tahoma"/>
              <a:ea typeface="Tahoma"/>
              <a:cs typeface="Tahoma"/>
              <a:sym typeface="Tahoma"/>
            </a:endParaRPr>
          </a:p>
        </p:txBody>
      </p:sp>
      <p:pic>
        <p:nvPicPr>
          <p:cNvPr id="368" name="Shape 368"/>
          <p:cNvPicPr preferRelativeResize="0"/>
          <p:nvPr/>
        </p:nvPicPr>
        <p:blipFill rotWithShape="1">
          <a:blip r:embed="rId3">
            <a:alphaModFix/>
          </a:blip>
          <a:srcRect/>
          <a:stretch/>
        </p:blipFill>
        <p:spPr>
          <a:xfrm>
            <a:off x="3081918" y="1426735"/>
            <a:ext cx="2815063" cy="2783074"/>
          </a:xfrm>
          <a:prstGeom prst="rect">
            <a:avLst/>
          </a:prstGeom>
          <a:noFill/>
          <a:ln>
            <a:noFill/>
          </a:ln>
        </p:spPr>
      </p:pic>
      <p:sp>
        <p:nvSpPr>
          <p:cNvPr id="369" name="Shape 369"/>
          <p:cNvSpPr txBox="1"/>
          <p:nvPr/>
        </p:nvSpPr>
        <p:spPr>
          <a:xfrm>
            <a:off x="2409277" y="4523787"/>
            <a:ext cx="4160346" cy="1428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2800"/>
              <a:buFont typeface="Tahoma"/>
              <a:buNone/>
            </a:pPr>
            <a:r>
              <a:rPr lang="en-US" sz="2800">
                <a:solidFill>
                  <a:srgbClr val="0070C0"/>
                </a:solidFill>
                <a:latin typeface="Tahoma"/>
                <a:ea typeface="Tahoma"/>
                <a:cs typeface="Tahoma"/>
                <a:sym typeface="Tahoma"/>
              </a:rPr>
              <a:t>Maralee Sautter</a:t>
            </a:r>
            <a:endParaRPr sz="2800">
              <a:solidFill>
                <a:srgbClr val="0070C0"/>
              </a:solidFill>
              <a:latin typeface="Tahoma"/>
              <a:ea typeface="Tahoma"/>
              <a:cs typeface="Tahoma"/>
              <a:sym typeface="Tahoma"/>
            </a:endParaRPr>
          </a:p>
          <a:p>
            <a:pPr marL="0" marR="0" lvl="0" indent="0" algn="ctr" rtl="0">
              <a:spcBef>
                <a:spcPts val="560"/>
              </a:spcBef>
              <a:spcAft>
                <a:spcPts val="0"/>
              </a:spcAft>
              <a:buClr>
                <a:srgbClr val="0070C0"/>
              </a:buClr>
              <a:buSzPts val="2800"/>
              <a:buFont typeface="Tahoma"/>
              <a:buNone/>
            </a:pPr>
            <a:r>
              <a:rPr lang="en-US" sz="2800">
                <a:solidFill>
                  <a:srgbClr val="0070C0"/>
                </a:solidFill>
                <a:latin typeface="Tahoma"/>
                <a:ea typeface="Tahoma"/>
                <a:cs typeface="Tahoma"/>
                <a:sym typeface="Tahoma"/>
              </a:rPr>
              <a:t>Website manager, </a:t>
            </a:r>
            <a:endParaRPr/>
          </a:p>
          <a:p>
            <a:pPr marL="0" marR="0" lvl="0" indent="0" algn="ctr" rtl="0">
              <a:spcBef>
                <a:spcPts val="560"/>
              </a:spcBef>
              <a:spcAft>
                <a:spcPts val="0"/>
              </a:spcAft>
              <a:buClr>
                <a:srgbClr val="0070C0"/>
              </a:buClr>
              <a:buSzPts val="2800"/>
              <a:buFont typeface="Tahoma"/>
              <a:buNone/>
            </a:pPr>
            <a:r>
              <a:rPr lang="en-US" sz="2800">
                <a:solidFill>
                  <a:srgbClr val="0070C0"/>
                </a:solidFill>
                <a:latin typeface="Tahoma"/>
                <a:ea typeface="Tahoma"/>
                <a:cs typeface="Tahoma"/>
                <a:sym typeface="Tahoma"/>
              </a:rPr>
              <a:t>2017-</a:t>
            </a:r>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75" name="Shape 375"/>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76" name="Shape 376"/>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25</a:t>
            </a:fld>
            <a:endParaRPr sz="1200">
              <a:solidFill>
                <a:schemeClr val="dk1"/>
              </a:solidFill>
              <a:latin typeface="Tahoma"/>
              <a:ea typeface="Tahoma"/>
              <a:cs typeface="Tahoma"/>
              <a:sym typeface="Tahoma"/>
            </a:endParaRPr>
          </a:p>
        </p:txBody>
      </p:sp>
      <p:sp>
        <p:nvSpPr>
          <p:cNvPr id="377" name="Shape 377"/>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Web site</a:t>
            </a:r>
            <a:endParaRPr sz="3200" b="0" i="0" u="none" strike="noStrike" cap="none">
              <a:solidFill>
                <a:schemeClr val="lt1"/>
              </a:solidFill>
              <a:latin typeface="Tahoma"/>
              <a:ea typeface="Tahoma"/>
              <a:cs typeface="Tahoma"/>
              <a:sym typeface="Tahoma"/>
            </a:endParaRPr>
          </a:p>
        </p:txBody>
      </p:sp>
      <p:sp>
        <p:nvSpPr>
          <p:cNvPr id="378" name="Shape 378"/>
          <p:cNvSpPr txBox="1"/>
          <p:nvPr/>
        </p:nvSpPr>
        <p:spPr>
          <a:xfrm>
            <a:off x="2590800" y="1494573"/>
            <a:ext cx="5430644"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70C0"/>
                </a:solidFill>
                <a:latin typeface="Tahoma"/>
                <a:ea typeface="Tahoma"/>
                <a:cs typeface="Tahoma"/>
                <a:sym typeface="Tahoma"/>
              </a:rPr>
              <a:t>The web site manager maintains the SIG website (built on WordPress), encourages submission of content, assists content contributors, and works with STC to resolve technical issues and make improvements to the site. </a:t>
            </a:r>
            <a:endParaRPr/>
          </a:p>
        </p:txBody>
      </p:sp>
      <p:pic>
        <p:nvPicPr>
          <p:cNvPr id="379" name="Shape 379"/>
          <p:cNvPicPr preferRelativeResize="0"/>
          <p:nvPr/>
        </p:nvPicPr>
        <p:blipFill rotWithShape="1">
          <a:blip r:embed="rId3">
            <a:alphaModFix/>
          </a:blip>
          <a:srcRect/>
          <a:stretch/>
        </p:blipFill>
        <p:spPr>
          <a:xfrm>
            <a:off x="923693" y="1494573"/>
            <a:ext cx="1046932" cy="869486"/>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395288" algn="ctr" rtl="0">
              <a:spcBef>
                <a:spcPts val="0"/>
              </a:spcBef>
              <a:spcAft>
                <a:spcPts val="0"/>
              </a:spcAft>
              <a:buNone/>
            </a:pPr>
            <a:r>
              <a:rPr lang="en-US" sz="3200" b="0" i="0" u="none" strike="noStrike" cap="none">
                <a:solidFill>
                  <a:schemeClr val="lt1"/>
                </a:solidFill>
                <a:latin typeface="Tahoma"/>
                <a:ea typeface="Tahoma"/>
                <a:cs typeface="Tahoma"/>
                <a:sym typeface="Tahoma"/>
              </a:rPr>
              <a:t>Web site report </a:t>
            </a:r>
            <a:endParaRPr/>
          </a:p>
        </p:txBody>
      </p:sp>
      <p:sp>
        <p:nvSpPr>
          <p:cNvPr id="385" name="Shape 385"/>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Hosted by STC </a:t>
            </a:r>
            <a:endParaRPr/>
          </a:p>
          <a:p>
            <a:pPr marL="342900" marR="0" lvl="0" indent="-342900" algn="l" rtl="0">
              <a:spcBef>
                <a:spcPts val="64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WordPress platform </a:t>
            </a:r>
            <a:endParaRPr/>
          </a:p>
          <a:p>
            <a:pPr marL="342900" marR="0" lvl="0" indent="-342900" algn="l" rtl="0">
              <a:spcBef>
                <a:spcPts val="640"/>
              </a:spcBef>
              <a:spcAft>
                <a:spcPts val="0"/>
              </a:spcAft>
              <a:buClr>
                <a:srgbClr val="0070C0"/>
              </a:buClr>
              <a:buSzPts val="3200"/>
              <a:buFont typeface="Tahoma"/>
              <a:buChar char="•"/>
            </a:pPr>
            <a:r>
              <a:rPr lang="en-US" sz="3200" b="0" i="0" u="sng" strike="noStrike" cap="none">
                <a:solidFill>
                  <a:schemeClr val="hlink"/>
                </a:solidFill>
                <a:latin typeface="Tahoma"/>
                <a:ea typeface="Tahoma"/>
                <a:cs typeface="Tahoma"/>
                <a:sym typeface="Tahoma"/>
                <a:hlinkClick r:id="rId3"/>
              </a:rPr>
              <a:t>http://www.stcidlsig.org/</a:t>
            </a:r>
            <a:r>
              <a:rPr lang="en-US" sz="3200" b="0" i="0" u="none" strike="noStrike" cap="none">
                <a:solidFill>
                  <a:srgbClr val="0070C0"/>
                </a:solidFill>
                <a:latin typeface="Tahoma"/>
                <a:ea typeface="Tahoma"/>
                <a:cs typeface="Tahoma"/>
                <a:sym typeface="Tahoma"/>
              </a:rPr>
              <a:t> </a:t>
            </a:r>
            <a:endParaRPr/>
          </a:p>
          <a:p>
            <a:pPr marL="342900" marR="0" lvl="0" indent="-342900" algn="l" rtl="0">
              <a:spcBef>
                <a:spcPts val="64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We need web volunteers to help maintain our site! </a:t>
            </a:r>
            <a:endParaRPr/>
          </a:p>
          <a:p>
            <a:pPr marL="742950" marR="0" lvl="1" indent="-285750" algn="l" rtl="0">
              <a:spcBef>
                <a:spcPts val="560"/>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Help is available </a:t>
            </a:r>
            <a:endParaRPr/>
          </a:p>
          <a:p>
            <a:pPr marL="742950" marR="0" lvl="1" indent="-285750" algn="l" rtl="0">
              <a:spcBef>
                <a:spcPts val="560"/>
              </a:spcBef>
              <a:spcAft>
                <a:spcPts val="0"/>
              </a:spcAft>
              <a:buClr>
                <a:srgbClr val="0070C0"/>
              </a:buClr>
              <a:buSzPts val="2800"/>
              <a:buFont typeface="Tahoma"/>
              <a:buChar char="–"/>
            </a:pPr>
            <a:r>
              <a:rPr lang="en-US" sz="2800" b="0" i="0" u="sng" strike="noStrike" cap="none">
                <a:solidFill>
                  <a:schemeClr val="hlink"/>
                </a:solidFill>
                <a:latin typeface="Tahoma"/>
                <a:ea typeface="Tahoma"/>
                <a:cs typeface="Tahoma"/>
                <a:sym typeface="Tahoma"/>
                <a:hlinkClick r:id="rId4"/>
              </a:rPr>
              <a:t>http://www.stcidlsig.org/about-idl-sig/volunteer-opportunities/getting-started-with-wordpress/</a:t>
            </a:r>
            <a:r>
              <a:rPr lang="en-US" sz="2800" b="0" i="0" u="none" strike="noStrike" cap="none">
                <a:solidFill>
                  <a:srgbClr val="0070C0"/>
                </a:solidFill>
                <a:latin typeface="Tahoma"/>
                <a:ea typeface="Tahoma"/>
                <a:cs typeface="Tahoma"/>
                <a:sym typeface="Tahoma"/>
              </a:rPr>
              <a:t>  </a:t>
            </a:r>
            <a:endParaRPr/>
          </a:p>
        </p:txBody>
      </p:sp>
      <p:sp>
        <p:nvSpPr>
          <p:cNvPr id="386" name="Shape 386"/>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87" name="Shape 387"/>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88" name="Shape 388"/>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26</a:t>
            </a:fld>
            <a:endParaRPr sz="1200">
              <a:solidFill>
                <a:schemeClr val="dk1"/>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dt" idx="10"/>
          </p:nvPr>
        </p:nvSpPr>
        <p:spPr>
          <a:xfrm>
            <a:off x="457200" y="6437313"/>
            <a:ext cx="2133600" cy="28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394" name="Shape 394"/>
          <p:cNvSpPr txBox="1">
            <a:spLocks noGrp="1"/>
          </p:cNvSpPr>
          <p:nvPr>
            <p:ph type="ftr" idx="11"/>
          </p:nvPr>
        </p:nvSpPr>
        <p:spPr>
          <a:xfrm>
            <a:off x="2808288" y="6437313"/>
            <a:ext cx="3744900" cy="28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395" name="Shape 395"/>
          <p:cNvSpPr txBox="1">
            <a:spLocks noGrp="1"/>
          </p:cNvSpPr>
          <p:nvPr>
            <p:ph type="sldNum" idx="12"/>
          </p:nvPr>
        </p:nvSpPr>
        <p:spPr>
          <a:xfrm>
            <a:off x="6553200" y="6435725"/>
            <a:ext cx="2133600" cy="285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27</a:t>
            </a:fld>
            <a:endParaRPr sz="1200">
              <a:solidFill>
                <a:schemeClr val="dk1"/>
              </a:solidFill>
              <a:latin typeface="Tahoma"/>
              <a:ea typeface="Tahoma"/>
              <a:cs typeface="Tahoma"/>
              <a:sym typeface="Tahoma"/>
            </a:endParaRPr>
          </a:p>
        </p:txBody>
      </p:sp>
      <p:sp>
        <p:nvSpPr>
          <p:cNvPr id="396" name="Shape 396"/>
          <p:cNvSpPr txBox="1">
            <a:spLocks noGrp="1"/>
          </p:cNvSpPr>
          <p:nvPr>
            <p:ph type="title"/>
          </p:nvPr>
        </p:nvSpPr>
        <p:spPr>
          <a:xfrm>
            <a:off x="4489450" y="-9525"/>
            <a:ext cx="4654500" cy="925500"/>
          </a:xfrm>
          <a:prstGeom prst="rect">
            <a:avLst/>
          </a:prstGeom>
          <a:solidFill>
            <a:srgbClr val="0070C0">
              <a:alpha val="79610"/>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a:t>Content curator</a:t>
            </a:r>
            <a:endParaRPr sz="3200" b="0" i="0" u="none" strike="noStrike" cap="none">
              <a:solidFill>
                <a:schemeClr val="lt1"/>
              </a:solidFill>
              <a:latin typeface="Tahoma"/>
              <a:ea typeface="Tahoma"/>
              <a:cs typeface="Tahoma"/>
              <a:sym typeface="Tahoma"/>
            </a:endParaRPr>
          </a:p>
        </p:txBody>
      </p:sp>
      <p:sp>
        <p:nvSpPr>
          <p:cNvPr id="397" name="Shape 397"/>
          <p:cNvSpPr txBox="1">
            <a:spLocks noGrp="1"/>
          </p:cNvSpPr>
          <p:nvPr>
            <p:ph type="body" idx="1"/>
          </p:nvPr>
        </p:nvSpPr>
        <p:spPr>
          <a:xfrm>
            <a:off x="4257050" y="1275550"/>
            <a:ext cx="4431000" cy="350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2400"/>
              <a:buFont typeface="Tahoma"/>
              <a:buNone/>
            </a:pPr>
            <a:r>
              <a:rPr lang="en-US"/>
              <a:t>As our content curator, Mellissa takes on the challenge of gathering and passing along knowledge about instructional design for publication on our website and newsletter, and then for submission to editors of the STC Body of Knowledge (TCBOK) database. </a:t>
            </a:r>
            <a:endParaRPr/>
          </a:p>
        </p:txBody>
      </p:sp>
      <p:pic>
        <p:nvPicPr>
          <p:cNvPr id="398" name="Shape 398"/>
          <p:cNvPicPr preferRelativeResize="0"/>
          <p:nvPr/>
        </p:nvPicPr>
        <p:blipFill rotWithShape="1">
          <a:blip r:embed="rId3">
            <a:alphaModFix/>
          </a:blip>
          <a:srcRect/>
          <a:stretch/>
        </p:blipFill>
        <p:spPr>
          <a:xfrm>
            <a:off x="566950" y="1492125"/>
            <a:ext cx="3287500" cy="3287450"/>
          </a:xfrm>
          <a:prstGeom prst="rect">
            <a:avLst/>
          </a:prstGeom>
          <a:noFill/>
          <a:ln>
            <a:noFill/>
          </a:ln>
        </p:spPr>
      </p:pic>
      <p:sp>
        <p:nvSpPr>
          <p:cNvPr id="399" name="Shape 399"/>
          <p:cNvSpPr txBox="1"/>
          <p:nvPr/>
        </p:nvSpPr>
        <p:spPr>
          <a:xfrm>
            <a:off x="155075" y="5102500"/>
            <a:ext cx="4100700" cy="92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70C0"/>
                </a:solidFill>
                <a:latin typeface="Tahoma"/>
                <a:ea typeface="Tahoma"/>
                <a:cs typeface="Tahoma"/>
                <a:sym typeface="Tahoma"/>
              </a:rPr>
              <a:t>Mellissa Ruryk</a:t>
            </a:r>
            <a:br>
              <a:rPr lang="en-US" sz="2400">
                <a:solidFill>
                  <a:srgbClr val="0070C0"/>
                </a:solidFill>
                <a:latin typeface="Tahoma"/>
                <a:ea typeface="Tahoma"/>
                <a:cs typeface="Tahoma"/>
                <a:sym typeface="Tahoma"/>
              </a:rPr>
            </a:br>
            <a:r>
              <a:rPr lang="en-US" sz="2400" u="sng">
                <a:solidFill>
                  <a:schemeClr val="hlink"/>
                </a:solidFill>
                <a:latin typeface="Tahoma"/>
                <a:ea typeface="Tahoma"/>
                <a:cs typeface="Tahoma"/>
                <a:sym typeface="Tahoma"/>
                <a:hlinkClick r:id="rId4"/>
              </a:rPr>
              <a:t>contentcurator@stcidlsig.org</a:t>
            </a:r>
            <a:r>
              <a:rPr lang="en-US" sz="2400">
                <a:solidFill>
                  <a:srgbClr val="0070C0"/>
                </a:solidFill>
                <a:latin typeface="Tahoma"/>
                <a:ea typeface="Tahoma"/>
                <a:cs typeface="Tahoma"/>
                <a:sym typeface="Tahoma"/>
              </a:rPr>
              <a:t> </a:t>
            </a:r>
            <a:endParaRPr/>
          </a:p>
        </p:txBody>
      </p:sp>
      <p:sp>
        <p:nvSpPr>
          <p:cNvPr id="400" name="Shape 400"/>
          <p:cNvSpPr txBox="1"/>
          <p:nvPr/>
        </p:nvSpPr>
        <p:spPr>
          <a:xfrm>
            <a:off x="4255750" y="4980102"/>
            <a:ext cx="4431000" cy="11181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70C0"/>
                </a:solidFill>
              </a:rPr>
              <a:t>Did you create or enjoy some great IDL related content? </a:t>
            </a:r>
            <a:r>
              <a:rPr lang="en-US" sz="2400" i="1">
                <a:solidFill>
                  <a:srgbClr val="0070C0"/>
                </a:solidFill>
                <a:latin typeface="Arial"/>
                <a:ea typeface="Arial"/>
                <a:cs typeface="Arial"/>
                <a:sym typeface="Arial"/>
              </a:rPr>
              <a:t> </a:t>
            </a:r>
            <a:br>
              <a:rPr lang="en-US" sz="2400" i="1">
                <a:solidFill>
                  <a:srgbClr val="0070C0"/>
                </a:solidFill>
                <a:latin typeface="Arial"/>
                <a:ea typeface="Arial"/>
                <a:cs typeface="Arial"/>
                <a:sym typeface="Arial"/>
              </a:rPr>
            </a:br>
            <a:r>
              <a:rPr lang="en-US" sz="2400" i="1">
                <a:solidFill>
                  <a:srgbClr val="0070C0"/>
                </a:solidFill>
                <a:latin typeface="Arial"/>
                <a:ea typeface="Arial"/>
                <a:cs typeface="Arial"/>
                <a:sym typeface="Arial"/>
              </a:rPr>
              <a:t>Let us know!</a:t>
            </a:r>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dt" idx="10"/>
          </p:nvPr>
        </p:nvSpPr>
        <p:spPr>
          <a:xfrm>
            <a:off x="457200" y="6437313"/>
            <a:ext cx="2133600" cy="28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406" name="Shape 406"/>
          <p:cNvSpPr txBox="1">
            <a:spLocks noGrp="1"/>
          </p:cNvSpPr>
          <p:nvPr>
            <p:ph type="ftr" idx="11"/>
          </p:nvPr>
        </p:nvSpPr>
        <p:spPr>
          <a:xfrm>
            <a:off x="2808288" y="6437313"/>
            <a:ext cx="3744900" cy="28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407" name="Shape 407"/>
          <p:cNvSpPr txBox="1">
            <a:spLocks noGrp="1"/>
          </p:cNvSpPr>
          <p:nvPr>
            <p:ph type="sldNum" idx="12"/>
          </p:nvPr>
        </p:nvSpPr>
        <p:spPr>
          <a:xfrm>
            <a:off x="6553200" y="6435725"/>
            <a:ext cx="2133600" cy="285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28</a:t>
            </a:fld>
            <a:endParaRPr sz="1200">
              <a:solidFill>
                <a:schemeClr val="dk1"/>
              </a:solidFill>
              <a:latin typeface="Tahoma"/>
              <a:ea typeface="Tahoma"/>
              <a:cs typeface="Tahoma"/>
              <a:sym typeface="Tahoma"/>
            </a:endParaRPr>
          </a:p>
        </p:txBody>
      </p:sp>
      <p:sp>
        <p:nvSpPr>
          <p:cNvPr id="408" name="Shape 408"/>
          <p:cNvSpPr txBox="1">
            <a:spLocks noGrp="1"/>
          </p:cNvSpPr>
          <p:nvPr>
            <p:ph type="title"/>
          </p:nvPr>
        </p:nvSpPr>
        <p:spPr>
          <a:xfrm>
            <a:off x="4489450" y="-9525"/>
            <a:ext cx="4654500" cy="925500"/>
          </a:xfrm>
          <a:prstGeom prst="rect">
            <a:avLst/>
          </a:prstGeom>
          <a:solidFill>
            <a:srgbClr val="0070C0">
              <a:alpha val="79610"/>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a:t>Training evaluations</a:t>
            </a:r>
            <a:endParaRPr sz="3200" b="0" i="0" u="none" strike="noStrike" cap="none">
              <a:solidFill>
                <a:schemeClr val="lt1"/>
              </a:solidFill>
              <a:latin typeface="Tahoma"/>
              <a:ea typeface="Tahoma"/>
              <a:cs typeface="Tahoma"/>
              <a:sym typeface="Tahoma"/>
            </a:endParaRPr>
          </a:p>
        </p:txBody>
      </p:sp>
      <p:sp>
        <p:nvSpPr>
          <p:cNvPr id="409" name="Shape 409"/>
          <p:cNvSpPr txBox="1">
            <a:spLocks noGrp="1"/>
          </p:cNvSpPr>
          <p:nvPr>
            <p:ph type="body" idx="1"/>
          </p:nvPr>
        </p:nvSpPr>
        <p:spPr>
          <a:xfrm>
            <a:off x="4257052" y="1275550"/>
            <a:ext cx="4431000" cy="382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2400"/>
              <a:buFont typeface="Tahoma"/>
              <a:buNone/>
            </a:pPr>
            <a:r>
              <a:rPr lang="en-US"/>
              <a:t>Preeti served as Co-Manager for IDL-SIG 2012-2014. Preeti is an independent consultant and an STC Associate Fellow. </a:t>
            </a:r>
            <a:endParaRPr/>
          </a:p>
          <a:p>
            <a:pPr marL="0" marR="0" lvl="0" indent="0" algn="l" rtl="0">
              <a:spcBef>
                <a:spcPts val="0"/>
              </a:spcBef>
              <a:spcAft>
                <a:spcPts val="0"/>
              </a:spcAft>
              <a:buClr>
                <a:srgbClr val="0070C0"/>
              </a:buClr>
              <a:buSzPts val="2400"/>
              <a:buFont typeface="Tahoma"/>
              <a:buNone/>
            </a:pPr>
            <a:endParaRPr/>
          </a:p>
          <a:p>
            <a:pPr marL="0" marR="0" lvl="0" indent="0" algn="l" rtl="0">
              <a:spcBef>
                <a:spcPts val="0"/>
              </a:spcBef>
              <a:spcAft>
                <a:spcPts val="0"/>
              </a:spcAft>
              <a:buClr>
                <a:srgbClr val="0070C0"/>
              </a:buClr>
              <a:buSzPts val="2400"/>
              <a:buFont typeface="Tahoma"/>
              <a:buNone/>
            </a:pPr>
            <a:r>
              <a:rPr lang="en-US"/>
              <a:t>You can reach her at </a:t>
            </a:r>
            <a:r>
              <a:rPr lang="en-US" u="sng">
                <a:solidFill>
                  <a:schemeClr val="hlink"/>
                </a:solidFill>
                <a:hlinkClick r:id="rId3"/>
              </a:rPr>
              <a:t>evaluations@stcidlsig.org</a:t>
            </a:r>
            <a:r>
              <a:rPr lang="en-US"/>
              <a:t>.</a:t>
            </a:r>
            <a:endParaRPr/>
          </a:p>
        </p:txBody>
      </p:sp>
      <p:pic>
        <p:nvPicPr>
          <p:cNvPr id="410" name="Shape 410"/>
          <p:cNvPicPr preferRelativeResize="0"/>
          <p:nvPr/>
        </p:nvPicPr>
        <p:blipFill rotWithShape="1">
          <a:blip r:embed="rId4">
            <a:alphaModFix/>
          </a:blip>
          <a:srcRect t="970" b="-970"/>
          <a:stretch/>
        </p:blipFill>
        <p:spPr>
          <a:xfrm>
            <a:off x="719350" y="1415555"/>
            <a:ext cx="2970000" cy="3247570"/>
          </a:xfrm>
          <a:prstGeom prst="rect">
            <a:avLst/>
          </a:prstGeom>
          <a:noFill/>
          <a:ln>
            <a:noFill/>
          </a:ln>
        </p:spPr>
      </p:pic>
      <p:sp>
        <p:nvSpPr>
          <p:cNvPr id="411" name="Shape 411"/>
          <p:cNvSpPr txBox="1"/>
          <p:nvPr/>
        </p:nvSpPr>
        <p:spPr>
          <a:xfrm>
            <a:off x="719350" y="4903900"/>
            <a:ext cx="29700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70C0"/>
                </a:solidFill>
                <a:latin typeface="Tahoma"/>
                <a:ea typeface="Tahoma"/>
                <a:cs typeface="Tahoma"/>
                <a:sym typeface="Tahoma"/>
              </a:rPr>
              <a:t>Preeti Mathur, Training evaluations manager </a:t>
            </a:r>
            <a:endParaRPr dirty="0"/>
          </a:p>
        </p:txBody>
      </p:sp>
      <p:sp>
        <p:nvSpPr>
          <p:cNvPr id="412" name="Shape 412"/>
          <p:cNvSpPr txBox="1"/>
          <p:nvPr/>
        </p:nvSpPr>
        <p:spPr>
          <a:xfrm>
            <a:off x="4255747" y="5267144"/>
            <a:ext cx="4431000" cy="8310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70C0"/>
                </a:solidFill>
              </a:rPr>
              <a:t>Take advantage of this benefit of membership! </a:t>
            </a:r>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Communications / List Manager</a:t>
            </a:r>
          </a:p>
        </p:txBody>
      </p:sp>
      <p:sp>
        <p:nvSpPr>
          <p:cNvPr id="5" name="Text Placeholder 4"/>
          <p:cNvSpPr>
            <a:spLocks noGrp="1"/>
          </p:cNvSpPr>
          <p:nvPr>
            <p:ph type="body" idx="1"/>
          </p:nvPr>
        </p:nvSpPr>
        <p:spPr>
          <a:xfrm>
            <a:off x="4018546" y="1168400"/>
            <a:ext cx="4668253" cy="4957763"/>
          </a:xfrm>
        </p:spPr>
        <p:txBody>
          <a:bodyPr/>
          <a:lstStyle/>
          <a:p>
            <a:r>
              <a:rPr lang="en-US" dirty="0" smtClean="0"/>
              <a:t>Our community's </a:t>
            </a:r>
            <a:r>
              <a:rPr lang="en-US" dirty="0"/>
              <a:t>main way of sharing Instructional Design and Learning </a:t>
            </a:r>
            <a:r>
              <a:rPr lang="en-US" dirty="0" smtClean="0"/>
              <a:t>information </a:t>
            </a:r>
          </a:p>
          <a:p>
            <a:r>
              <a:rPr lang="en-US" dirty="0" smtClean="0"/>
              <a:t>Topics </a:t>
            </a:r>
            <a:r>
              <a:rPr lang="en-US" dirty="0"/>
              <a:t>of discussion have included various tools, job openings, course development time estimates, online resources, and much </a:t>
            </a:r>
            <a:r>
              <a:rPr lang="en-US" dirty="0" smtClean="0"/>
              <a:t>more </a:t>
            </a:r>
            <a:endParaRPr lang="en-US" dirty="0"/>
          </a:p>
          <a:p>
            <a:r>
              <a:rPr lang="en-US" dirty="0" smtClean="0"/>
              <a:t>Start a discussion by emailing </a:t>
            </a:r>
            <a:r>
              <a:rPr lang="en-US" dirty="0" smtClean="0">
                <a:hlinkClick r:id="rId2"/>
              </a:rPr>
              <a:t>idl-discuss@mailer.stc.org</a:t>
            </a:r>
            <a:r>
              <a:rPr lang="en-US" dirty="0" smtClean="0"/>
              <a:t>  </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21" r="16191"/>
          <a:stretch/>
        </p:blipFill>
        <p:spPr>
          <a:xfrm>
            <a:off x="443965" y="1348875"/>
            <a:ext cx="3383280" cy="2997178"/>
          </a:xfrm>
          <a:prstGeom prst="rect">
            <a:avLst/>
          </a:prstGeom>
        </p:spPr>
      </p:pic>
      <p:sp>
        <p:nvSpPr>
          <p:cNvPr id="6" name="Shape 411"/>
          <p:cNvSpPr txBox="1"/>
          <p:nvPr/>
        </p:nvSpPr>
        <p:spPr>
          <a:xfrm>
            <a:off x="252665" y="4434677"/>
            <a:ext cx="3765880" cy="1200300"/>
          </a:xfrm>
          <a:prstGeom prst="rect">
            <a:avLst/>
          </a:prstGeom>
          <a:noFill/>
          <a:ln>
            <a:noFill/>
          </a:ln>
        </p:spPr>
        <p:txBody>
          <a:bodyPr spcFirstLastPara="1" wrap="square" lIns="91425" tIns="45700" rIns="91425" bIns="45700" anchor="t" anchorCtr="0">
            <a:noAutofit/>
          </a:bodyPr>
          <a:lstStyle/>
          <a:p>
            <a:pPr lvl="0" algn="ctr"/>
            <a:r>
              <a:rPr lang="en-US" sz="2400" dirty="0">
                <a:solidFill>
                  <a:srgbClr val="0070C0"/>
                </a:solidFill>
                <a:latin typeface="Tahoma"/>
                <a:ea typeface="Tahoma"/>
                <a:cs typeface="Tahoma"/>
                <a:sym typeface="Tahoma"/>
              </a:rPr>
              <a:t>Dr. Beth </a:t>
            </a:r>
            <a:r>
              <a:rPr lang="en-US" sz="2400" dirty="0" smtClean="0">
                <a:solidFill>
                  <a:srgbClr val="0070C0"/>
                </a:solidFill>
                <a:latin typeface="Tahoma"/>
                <a:ea typeface="Tahoma"/>
                <a:cs typeface="Tahoma"/>
                <a:sym typeface="Tahoma"/>
              </a:rPr>
              <a:t>Bailey  </a:t>
            </a:r>
            <a:r>
              <a:rPr lang="en-US" sz="2000" dirty="0">
                <a:solidFill>
                  <a:srgbClr val="0070C0"/>
                </a:solidFill>
                <a:latin typeface="Tahoma"/>
                <a:ea typeface="Tahoma"/>
                <a:cs typeface="Tahoma"/>
                <a:sym typeface="Tahoma"/>
              </a:rPr>
              <a:t>Communications / </a:t>
            </a:r>
            <a:r>
              <a:rPr lang="en-US" sz="2000" dirty="0" smtClean="0">
                <a:solidFill>
                  <a:srgbClr val="0070C0"/>
                </a:solidFill>
                <a:latin typeface="Tahoma"/>
                <a:ea typeface="Tahoma"/>
                <a:cs typeface="Tahoma"/>
                <a:sym typeface="Tahoma"/>
              </a:rPr>
              <a:t>list manager</a:t>
            </a:r>
          </a:p>
          <a:p>
            <a:pPr lvl="0" algn="ctr"/>
            <a:r>
              <a:rPr lang="en-US" sz="2000" dirty="0" smtClean="0">
                <a:solidFill>
                  <a:srgbClr val="0070C0"/>
                </a:solidFill>
                <a:latin typeface="Tahoma"/>
                <a:ea typeface="Tahoma"/>
                <a:cs typeface="Tahoma"/>
                <a:sym typeface="Tahoma"/>
                <a:hlinkClick r:id="rId4"/>
              </a:rPr>
              <a:t>discussiongroups@stcidlsig.org</a:t>
            </a:r>
            <a:r>
              <a:rPr lang="en-US" sz="2000" dirty="0" smtClean="0">
                <a:solidFill>
                  <a:srgbClr val="0070C0"/>
                </a:solidFill>
                <a:latin typeface="Tahoma"/>
                <a:ea typeface="Tahoma"/>
                <a:cs typeface="Tahoma"/>
                <a:sym typeface="Tahoma"/>
              </a:rPr>
              <a:t>  </a:t>
            </a:r>
            <a:endParaRPr lang="en-US" sz="2000" dirty="0">
              <a:solidFill>
                <a:srgbClr val="0070C0"/>
              </a:solidFill>
              <a:latin typeface="Tahoma"/>
              <a:ea typeface="Tahoma"/>
              <a:cs typeface="Tahoma"/>
              <a:sym typeface="Tahoma"/>
            </a:endParaRPr>
          </a:p>
        </p:txBody>
      </p:sp>
    </p:spTree>
    <p:extLst>
      <p:ext uri="{BB962C8B-B14F-4D97-AF65-F5344CB8AC3E}">
        <p14:creationId xmlns:p14="http://schemas.microsoft.com/office/powerpoint/2010/main" val="251218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ndara"/>
                <a:ea typeface="Candara"/>
                <a:cs typeface="Candara"/>
                <a:sym typeface="Candara"/>
              </a:rPr>
              <a:t>May 21, 2018</a:t>
            </a:r>
            <a:endParaRPr sz="1200">
              <a:solidFill>
                <a:schemeClr val="dk1"/>
              </a:solidFill>
              <a:latin typeface="Candara"/>
              <a:ea typeface="Candara"/>
              <a:cs typeface="Candara"/>
              <a:sym typeface="Candara"/>
            </a:endParaRPr>
          </a:p>
        </p:txBody>
      </p:sp>
      <p:sp>
        <p:nvSpPr>
          <p:cNvPr id="120" name="Shape 120"/>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ndara"/>
                <a:ea typeface="Candara"/>
                <a:cs typeface="Candara"/>
                <a:sym typeface="Candara"/>
              </a:rPr>
              <a:t>STC IDL SIG Business Meeting</a:t>
            </a:r>
            <a:endParaRPr sz="1200">
              <a:solidFill>
                <a:schemeClr val="dk1"/>
              </a:solidFill>
              <a:latin typeface="Candara"/>
              <a:ea typeface="Candara"/>
              <a:cs typeface="Candara"/>
              <a:sym typeface="Candara"/>
            </a:endParaRPr>
          </a:p>
        </p:txBody>
      </p:sp>
      <p:sp>
        <p:nvSpPr>
          <p:cNvPr id="121" name="Shape 121"/>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ndara"/>
                <a:ea typeface="Candara"/>
                <a:cs typeface="Candara"/>
                <a:sym typeface="Candara"/>
              </a:rPr>
              <a:t>3</a:t>
            </a:fld>
            <a:endParaRPr sz="1200">
              <a:solidFill>
                <a:schemeClr val="dk1"/>
              </a:solidFill>
              <a:latin typeface="Candara"/>
              <a:ea typeface="Candara"/>
              <a:cs typeface="Candara"/>
              <a:sym typeface="Candara"/>
            </a:endParaRPr>
          </a:p>
        </p:txBody>
      </p:sp>
      <p:sp>
        <p:nvSpPr>
          <p:cNvPr id="122" name="Shape 122"/>
          <p:cNvSpPr txBox="1">
            <a:spLocks noGrp="1"/>
          </p:cNvSpPr>
          <p:nvPr>
            <p:ph type="title"/>
          </p:nvPr>
        </p:nvSpPr>
        <p:spPr>
          <a:xfrm>
            <a:off x="4489450" y="2832"/>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Our Agenda </a:t>
            </a:r>
            <a:endParaRPr sz="3200" b="0" i="0" u="none" strike="noStrike" cap="none">
              <a:solidFill>
                <a:schemeClr val="lt1"/>
              </a:solidFill>
              <a:latin typeface="Tahoma"/>
              <a:ea typeface="Tahoma"/>
              <a:cs typeface="Tahoma"/>
              <a:sym typeface="Tahoma"/>
            </a:endParaRPr>
          </a:p>
        </p:txBody>
      </p:sp>
      <p:sp>
        <p:nvSpPr>
          <p:cNvPr id="123" name="Shape 123"/>
          <p:cNvSpPr txBox="1">
            <a:spLocks noGrp="1"/>
          </p:cNvSpPr>
          <p:nvPr>
            <p:ph type="body" idx="1"/>
          </p:nvPr>
        </p:nvSpPr>
        <p:spPr>
          <a:xfrm>
            <a:off x="101600" y="1143000"/>
            <a:ext cx="8305800" cy="4957763"/>
          </a:xfrm>
          <a:prstGeom prst="rect">
            <a:avLst/>
          </a:prstGeom>
          <a:noFill/>
          <a:ln>
            <a:noFill/>
          </a:ln>
        </p:spPr>
        <p:txBody>
          <a:bodyPr spcFirstLastPara="1" wrap="square" lIns="91425" tIns="45700" rIns="91425" bIns="45700" anchor="t" anchorCtr="0">
            <a:noAutofit/>
          </a:bodyPr>
          <a:lstStyle/>
          <a:p>
            <a:pPr marL="914400" marR="0" lvl="0" indent="-349250" algn="l" rtl="0">
              <a:spcBef>
                <a:spcPts val="0"/>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Welcome members and friends old and new!</a:t>
            </a:r>
            <a:endParaRPr/>
          </a:p>
          <a:p>
            <a:pPr marL="914400" marR="0" lvl="0" indent="-349250" algn="l" rtl="0">
              <a:spcBef>
                <a:spcPts val="560"/>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The year in review:</a:t>
            </a:r>
            <a:endParaRPr/>
          </a:p>
          <a:p>
            <a:pPr marL="1314450" marR="0" lvl="1" indent="-285750" algn="l" rtl="0">
              <a:spcBef>
                <a:spcPts val="480"/>
              </a:spcBef>
              <a:spcAft>
                <a:spcPts val="0"/>
              </a:spcAft>
              <a:buClr>
                <a:srgbClr val="0070C0"/>
              </a:buClr>
              <a:buSzPts val="2400"/>
              <a:buFont typeface="Tahoma"/>
              <a:buChar char="–"/>
            </a:pPr>
            <a:r>
              <a:rPr lang="en-US" sz="2400" b="0" i="0" u="none" strike="noStrike" cap="none">
                <a:solidFill>
                  <a:srgbClr val="0070C0"/>
                </a:solidFill>
                <a:latin typeface="Tahoma"/>
                <a:ea typeface="Tahoma"/>
                <a:cs typeface="Tahoma"/>
                <a:sym typeface="Tahoma"/>
              </a:rPr>
              <a:t>Financial summary </a:t>
            </a:r>
            <a:endParaRPr/>
          </a:p>
          <a:p>
            <a:pPr marL="1314450" marR="0" lvl="1" indent="-285750" algn="l" rtl="0">
              <a:spcBef>
                <a:spcPts val="480"/>
              </a:spcBef>
              <a:spcAft>
                <a:spcPts val="0"/>
              </a:spcAft>
              <a:buClr>
                <a:srgbClr val="0070C0"/>
              </a:buClr>
              <a:buSzPts val="2400"/>
              <a:buFont typeface="Tahoma"/>
              <a:buChar char="–"/>
            </a:pPr>
            <a:r>
              <a:rPr lang="en-US" sz="2400" b="0" i="0" u="none" strike="noStrike" cap="none">
                <a:solidFill>
                  <a:srgbClr val="0070C0"/>
                </a:solidFill>
                <a:latin typeface="Tahoma"/>
                <a:ea typeface="Tahoma"/>
                <a:cs typeface="Tahoma"/>
                <a:sym typeface="Tahoma"/>
              </a:rPr>
              <a:t>Committee updates: Membership, Surveys, Social Media, Student Outreach, Mentoring, Programs, Newsletter, Web Site</a:t>
            </a:r>
            <a:endParaRPr/>
          </a:p>
          <a:p>
            <a:pPr marL="914400" marR="0" lvl="0" indent="-342900" algn="l" rtl="0">
              <a:spcBef>
                <a:spcPts val="560"/>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Volunteer opportunities – we need YOUR superpowers!</a:t>
            </a:r>
            <a:endParaRPr/>
          </a:p>
          <a:p>
            <a:pPr marL="914400" marR="0" lvl="0" indent="-342900" algn="l" rtl="0">
              <a:spcBef>
                <a:spcPts val="560"/>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Recognition and thanks – our community and our members</a:t>
            </a:r>
            <a:endParaRPr/>
          </a:p>
          <a:p>
            <a:pPr marL="914400" marR="0" lvl="0" indent="-342900" algn="l" rtl="0">
              <a:spcBef>
                <a:spcPts val="560"/>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Wrap up</a:t>
            </a:r>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418" name="Shape 418"/>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419" name="Shape 419"/>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30</a:t>
            </a:fld>
            <a:endParaRPr sz="1200">
              <a:solidFill>
                <a:schemeClr val="dk1"/>
              </a:solidFill>
              <a:latin typeface="Tahoma"/>
              <a:ea typeface="Tahoma"/>
              <a:cs typeface="Tahoma"/>
              <a:sym typeface="Tahoma"/>
            </a:endParaRPr>
          </a:p>
        </p:txBody>
      </p:sp>
      <p:sp>
        <p:nvSpPr>
          <p:cNvPr id="420" name="Shape 420"/>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53975"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Volunteer opportunities</a:t>
            </a:r>
            <a:endParaRPr sz="3200" b="0" i="0" u="none" strike="noStrike" cap="none">
              <a:solidFill>
                <a:schemeClr val="lt1"/>
              </a:solidFill>
              <a:latin typeface="Tahoma"/>
              <a:ea typeface="Tahoma"/>
              <a:cs typeface="Tahoma"/>
              <a:sym typeface="Tahoma"/>
            </a:endParaRPr>
          </a:p>
        </p:txBody>
      </p:sp>
      <p:sp>
        <p:nvSpPr>
          <p:cNvPr id="421" name="Shape 421"/>
          <p:cNvSpPr txBox="1">
            <a:spLocks noGrp="1"/>
          </p:cNvSpPr>
          <p:nvPr>
            <p:ph type="body" idx="1"/>
          </p:nvPr>
        </p:nvSpPr>
        <p:spPr>
          <a:xfrm>
            <a:off x="2330605" y="2065978"/>
            <a:ext cx="4371947" cy="2983542"/>
          </a:xfrm>
          <a:prstGeom prst="rect">
            <a:avLst/>
          </a:prstGeom>
          <a:noFill/>
          <a:ln>
            <a:noFill/>
          </a:ln>
        </p:spPr>
        <p:txBody>
          <a:bodyPr spcFirstLastPara="1" wrap="square" lIns="91425" tIns="45700" rIns="91425" bIns="45700" anchor="t" anchorCtr="0">
            <a:noAutofit/>
          </a:bodyPr>
          <a:lstStyle/>
          <a:p>
            <a:pPr marL="914400" marR="0" lvl="0" indent="-342900" algn="l" rtl="0">
              <a:spcBef>
                <a:spcPts val="0"/>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Treasurer</a:t>
            </a:r>
            <a:endParaRPr/>
          </a:p>
          <a:p>
            <a:pPr marL="914400" marR="0" lvl="0" indent="-342900" algn="l" rtl="0">
              <a:spcBef>
                <a:spcPts val="1272"/>
              </a:spcBef>
              <a:spcAft>
                <a:spcPts val="0"/>
              </a:spcAft>
              <a:buClr>
                <a:srgbClr val="0070C0"/>
              </a:buClr>
              <a:buSzPts val="2800"/>
              <a:buFont typeface="Tahoma"/>
              <a:buChar char="•"/>
            </a:pPr>
            <a:r>
              <a:rPr lang="en-US" sz="2800"/>
              <a:t>Newsletter editor</a:t>
            </a:r>
            <a:endParaRPr sz="2800" b="0" i="0" u="none" strike="noStrike" cap="none">
              <a:solidFill>
                <a:srgbClr val="0070C0"/>
              </a:solidFill>
              <a:latin typeface="Tahoma"/>
              <a:ea typeface="Tahoma"/>
              <a:cs typeface="Tahoma"/>
              <a:sym typeface="Tahoma"/>
            </a:endParaRPr>
          </a:p>
          <a:p>
            <a:pPr marL="914400" marR="0" lvl="0" indent="-342900" algn="l" rtl="0">
              <a:spcBef>
                <a:spcPts val="1272"/>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Web site volunteers</a:t>
            </a:r>
            <a:endParaRPr/>
          </a:p>
          <a:p>
            <a:pPr marL="914400" marR="0" lvl="0" indent="-342900" algn="l" rtl="0">
              <a:spcBef>
                <a:spcPts val="1272"/>
              </a:spcBef>
              <a:spcAft>
                <a:spcPts val="0"/>
              </a:spcAft>
              <a:buClr>
                <a:srgbClr val="0070C0"/>
              </a:buClr>
              <a:buSzPts val="2800"/>
              <a:buFont typeface="Tahoma"/>
              <a:buChar char="•"/>
            </a:pPr>
            <a:r>
              <a:rPr lang="en-US" sz="2800" b="0" i="0" u="none" strike="noStrike" cap="none">
                <a:solidFill>
                  <a:srgbClr val="0070C0"/>
                </a:solidFill>
                <a:latin typeface="Tahoma"/>
                <a:ea typeface="Tahoma"/>
                <a:cs typeface="Tahoma"/>
                <a:sym typeface="Tahoma"/>
              </a:rPr>
              <a:t>Assistant SIG </a:t>
            </a:r>
            <a:br>
              <a:rPr lang="en-US" sz="2800" b="0" i="0" u="none" strike="noStrike" cap="none">
                <a:solidFill>
                  <a:srgbClr val="0070C0"/>
                </a:solidFill>
                <a:latin typeface="Tahoma"/>
                <a:ea typeface="Tahoma"/>
                <a:cs typeface="Tahoma"/>
                <a:sym typeface="Tahoma"/>
              </a:rPr>
            </a:br>
            <a:r>
              <a:rPr lang="en-US" sz="2800" b="0" i="0" u="none" strike="noStrike" cap="none">
                <a:solidFill>
                  <a:srgbClr val="0070C0"/>
                </a:solidFill>
                <a:latin typeface="Tahoma"/>
                <a:ea typeface="Tahoma"/>
                <a:cs typeface="Tahoma"/>
                <a:sym typeface="Tahoma"/>
              </a:rPr>
              <a:t>co-managers</a:t>
            </a:r>
            <a:endParaRPr/>
          </a:p>
        </p:txBody>
      </p:sp>
      <p:sp>
        <p:nvSpPr>
          <p:cNvPr id="422" name="Shape 422"/>
          <p:cNvSpPr txBox="1"/>
          <p:nvPr/>
        </p:nvSpPr>
        <p:spPr>
          <a:xfrm>
            <a:off x="1286932" y="1284983"/>
            <a:ext cx="618919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70C0"/>
                </a:solidFill>
                <a:latin typeface="Tahoma"/>
                <a:ea typeface="Tahoma"/>
                <a:cs typeface="Tahoma"/>
                <a:sym typeface="Tahoma"/>
              </a:rPr>
              <a:t>We need YOUR superpowers!</a:t>
            </a:r>
            <a:endParaRPr/>
          </a:p>
        </p:txBody>
      </p:sp>
      <p:pic>
        <p:nvPicPr>
          <p:cNvPr id="423" name="Shape 423"/>
          <p:cNvPicPr preferRelativeResize="0"/>
          <p:nvPr/>
        </p:nvPicPr>
        <p:blipFill rotWithShape="1">
          <a:blip r:embed="rId3">
            <a:alphaModFix/>
          </a:blip>
          <a:srcRect/>
          <a:stretch/>
        </p:blipFill>
        <p:spPr>
          <a:xfrm>
            <a:off x="457200" y="2129300"/>
            <a:ext cx="1666876" cy="2324853"/>
          </a:xfrm>
          <a:prstGeom prst="rect">
            <a:avLst/>
          </a:prstGeom>
          <a:noFill/>
          <a:ln>
            <a:noFill/>
          </a:ln>
        </p:spPr>
      </p:pic>
      <p:pic>
        <p:nvPicPr>
          <p:cNvPr id="424" name="Shape 424"/>
          <p:cNvPicPr preferRelativeResize="0"/>
          <p:nvPr/>
        </p:nvPicPr>
        <p:blipFill rotWithShape="1">
          <a:blip r:embed="rId4">
            <a:alphaModFix/>
          </a:blip>
          <a:srcRect/>
          <a:stretch/>
        </p:blipFill>
        <p:spPr>
          <a:xfrm>
            <a:off x="6702552" y="2157138"/>
            <a:ext cx="1984248" cy="2555471"/>
          </a:xfrm>
          <a:prstGeom prst="rect">
            <a:avLst/>
          </a:prstGeom>
          <a:noFill/>
          <a:ln>
            <a:noFill/>
          </a:ln>
        </p:spPr>
      </p:pic>
      <p:sp>
        <p:nvSpPr>
          <p:cNvPr id="425" name="Shape 425"/>
          <p:cNvSpPr txBox="1"/>
          <p:nvPr/>
        </p:nvSpPr>
        <p:spPr>
          <a:xfrm>
            <a:off x="921544" y="5339757"/>
            <a:ext cx="75184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70C0"/>
                </a:solidFill>
                <a:latin typeface="Tahoma"/>
                <a:ea typeface="Tahoma"/>
                <a:cs typeface="Tahoma"/>
                <a:sym typeface="Tahoma"/>
              </a:rPr>
              <a:t>Visit our web site to find out more!</a:t>
            </a:r>
            <a:endParaRPr/>
          </a:p>
          <a:p>
            <a:pPr marL="0" marR="0" lvl="0" indent="0" algn="ctr" rtl="0">
              <a:spcBef>
                <a:spcPts val="0"/>
              </a:spcBef>
              <a:spcAft>
                <a:spcPts val="0"/>
              </a:spcAft>
              <a:buNone/>
            </a:pPr>
            <a:r>
              <a:rPr lang="en-US" sz="1800" u="sng">
                <a:solidFill>
                  <a:schemeClr val="hlink"/>
                </a:solidFill>
                <a:latin typeface="Tahoma"/>
                <a:ea typeface="Tahoma"/>
                <a:cs typeface="Tahoma"/>
                <a:sym typeface="Tahoma"/>
                <a:hlinkClick r:id="rId5"/>
              </a:rPr>
              <a:t>http://www.stcidlsig.org/about-idl-sig/volunteer-opportunities</a:t>
            </a:r>
            <a:r>
              <a:rPr lang="en-US" sz="1800">
                <a:solidFill>
                  <a:srgbClr val="0070C0"/>
                </a:solidFill>
                <a:latin typeface="Tahoma"/>
                <a:ea typeface="Tahoma"/>
                <a:cs typeface="Tahoma"/>
                <a:sym typeface="Tahoma"/>
              </a:rPr>
              <a:t> </a:t>
            </a:r>
            <a:r>
              <a:rPr lang="en-US" sz="1800">
                <a:solidFill>
                  <a:schemeClr val="dk1"/>
                </a:solidFill>
                <a:latin typeface="Arial"/>
                <a:ea typeface="Arial"/>
                <a:cs typeface="Arial"/>
                <a:sym typeface="Arial"/>
              </a:rPr>
              <a:t>/</a:t>
            </a:r>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395288" algn="ctr" rtl="0">
              <a:spcBef>
                <a:spcPts val="0"/>
              </a:spcBef>
              <a:spcAft>
                <a:spcPts val="0"/>
              </a:spcAft>
              <a:buNone/>
            </a:pPr>
            <a:r>
              <a:rPr lang="en-US" sz="3200" b="0" i="0" u="none" strike="noStrike" cap="none">
                <a:solidFill>
                  <a:schemeClr val="lt1"/>
                </a:solidFill>
                <a:latin typeface="Tahoma"/>
                <a:ea typeface="Tahoma"/>
                <a:cs typeface="Tahoma"/>
                <a:sym typeface="Tahoma"/>
              </a:rPr>
              <a:t>Recognition and thanks</a:t>
            </a:r>
            <a:endParaRPr sz="3200" b="0" i="0" u="none" strike="noStrike" cap="none">
              <a:solidFill>
                <a:schemeClr val="lt1"/>
              </a:solidFill>
              <a:latin typeface="Tahoma"/>
              <a:ea typeface="Tahoma"/>
              <a:cs typeface="Tahoma"/>
              <a:sym typeface="Tahoma"/>
            </a:endParaRPr>
          </a:p>
        </p:txBody>
      </p:sp>
      <p:sp>
        <p:nvSpPr>
          <p:cNvPr id="431" name="Shape 431"/>
          <p:cNvSpPr txBox="1">
            <a:spLocks noGrp="1"/>
          </p:cNvSpPr>
          <p:nvPr>
            <p:ph type="body" idx="1"/>
          </p:nvPr>
        </p:nvSpPr>
        <p:spPr>
          <a:xfrm>
            <a:off x="457200" y="1168400"/>
            <a:ext cx="8229600" cy="49577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4000"/>
              <a:buFont typeface="Tahoma"/>
              <a:buNone/>
            </a:pPr>
            <a:r>
              <a:rPr lang="en-US" sz="4000" b="0" i="0" u="none" strike="noStrike" cap="none">
                <a:solidFill>
                  <a:srgbClr val="0070C0"/>
                </a:solidFill>
                <a:latin typeface="Tahoma"/>
                <a:ea typeface="Tahoma"/>
                <a:cs typeface="Tahoma"/>
                <a:sym typeface="Tahoma"/>
              </a:rPr>
              <a:t>CAA </a:t>
            </a:r>
            <a:r>
              <a:rPr lang="en-US" sz="4000"/>
              <a:t>Platinum </a:t>
            </a:r>
            <a:r>
              <a:rPr lang="en-US" sz="4000" b="0" i="0" u="none" strike="noStrike" cap="none">
                <a:solidFill>
                  <a:srgbClr val="0070C0"/>
                </a:solidFill>
                <a:latin typeface="Tahoma"/>
                <a:ea typeface="Tahoma"/>
                <a:cs typeface="Tahoma"/>
                <a:sym typeface="Tahoma"/>
              </a:rPr>
              <a:t>Community </a:t>
            </a:r>
            <a:endParaRPr/>
          </a:p>
        </p:txBody>
      </p:sp>
      <p:sp>
        <p:nvSpPr>
          <p:cNvPr id="432" name="Shape 432"/>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a:p>
        </p:txBody>
      </p:sp>
      <p:sp>
        <p:nvSpPr>
          <p:cNvPr id="433" name="Shape 433"/>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a:p>
        </p:txBody>
      </p:sp>
      <p:sp>
        <p:nvSpPr>
          <p:cNvPr id="434" name="Shape 434"/>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31</a:t>
            </a:fld>
            <a:endParaRPr sz="1200">
              <a:solidFill>
                <a:schemeClr val="dk1"/>
              </a:solidFill>
              <a:latin typeface="Tahoma"/>
              <a:ea typeface="Tahoma"/>
              <a:cs typeface="Tahoma"/>
              <a:sym typeface="Tahoma"/>
            </a:endParaRPr>
          </a:p>
        </p:txBody>
      </p:sp>
      <p:sp>
        <p:nvSpPr>
          <p:cNvPr id="435" name="Shape 435"/>
          <p:cNvSpPr txBox="1"/>
          <p:nvPr/>
        </p:nvSpPr>
        <p:spPr>
          <a:xfrm>
            <a:off x="3894000" y="2113225"/>
            <a:ext cx="4894800" cy="3855900"/>
          </a:xfrm>
          <a:prstGeom prst="rect">
            <a:avLst/>
          </a:prstGeom>
          <a:noFill/>
          <a:ln>
            <a:noFill/>
          </a:ln>
        </p:spPr>
        <p:txBody>
          <a:bodyPr spcFirstLastPara="1" wrap="square" lIns="91425" tIns="45700" rIns="91425" bIns="45700" anchor="t" anchorCtr="0">
            <a:noAutofit/>
          </a:bodyPr>
          <a:lstStyle/>
          <a:p>
            <a:pPr marL="0" marR="0" lvl="0" indent="0" algn="l" rtl="0">
              <a:lnSpc>
                <a:spcPct val="145833"/>
              </a:lnSpc>
              <a:spcBef>
                <a:spcPts val="0"/>
              </a:spcBef>
              <a:spcAft>
                <a:spcPts val="0"/>
              </a:spcAft>
              <a:buClr>
                <a:srgbClr val="000000"/>
              </a:buClr>
              <a:buFont typeface="Arial"/>
              <a:buNone/>
            </a:pPr>
            <a:r>
              <a:rPr lang="en-US" sz="2400" i="1">
                <a:solidFill>
                  <a:srgbClr val="0070C0"/>
                </a:solidFill>
                <a:latin typeface="Tahoma"/>
                <a:ea typeface="Tahoma"/>
                <a:cs typeface="Tahoma"/>
                <a:sym typeface="Tahoma"/>
              </a:rPr>
              <a:t>For your dedication in promoting the technical communications profession by disseminating knowledge, sharing expertise, providing valuable programs, fostering leadership development, and performing student outreach.</a:t>
            </a:r>
            <a:endParaRPr/>
          </a:p>
        </p:txBody>
      </p:sp>
      <p:pic>
        <p:nvPicPr>
          <p:cNvPr id="436" name="Shape 436"/>
          <p:cNvPicPr preferRelativeResize="0"/>
          <p:nvPr/>
        </p:nvPicPr>
        <p:blipFill>
          <a:blip r:embed="rId3">
            <a:alphaModFix/>
          </a:blip>
          <a:stretch>
            <a:fillRect/>
          </a:stretch>
        </p:blipFill>
        <p:spPr>
          <a:xfrm>
            <a:off x="457200" y="2334625"/>
            <a:ext cx="3037674" cy="3037674"/>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sz="1200">
              <a:solidFill>
                <a:schemeClr val="dk1"/>
              </a:solidFill>
              <a:latin typeface="Tahoma"/>
              <a:ea typeface="Tahoma"/>
              <a:cs typeface="Tahoma"/>
              <a:sym typeface="Tahoma"/>
            </a:endParaRPr>
          </a:p>
        </p:txBody>
      </p:sp>
      <p:sp>
        <p:nvSpPr>
          <p:cNvPr id="442" name="Shape 442"/>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sz="1200">
              <a:solidFill>
                <a:schemeClr val="dk1"/>
              </a:solidFill>
              <a:latin typeface="Tahoma"/>
              <a:ea typeface="Tahoma"/>
              <a:cs typeface="Tahoma"/>
              <a:sym typeface="Tahoma"/>
            </a:endParaRPr>
          </a:p>
        </p:txBody>
      </p:sp>
      <p:sp>
        <p:nvSpPr>
          <p:cNvPr id="443" name="Shape 443"/>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32</a:t>
            </a:fld>
            <a:endParaRPr sz="1200">
              <a:solidFill>
                <a:schemeClr val="dk1"/>
              </a:solidFill>
              <a:latin typeface="Tahoma"/>
              <a:ea typeface="Tahoma"/>
              <a:cs typeface="Tahoma"/>
              <a:sym typeface="Tahoma"/>
            </a:endParaRPr>
          </a:p>
        </p:txBody>
      </p:sp>
      <p:sp>
        <p:nvSpPr>
          <p:cNvPr id="444" name="Shape 444"/>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Wrap Up</a:t>
            </a:r>
            <a:endParaRPr/>
          </a:p>
        </p:txBody>
      </p:sp>
      <p:sp>
        <p:nvSpPr>
          <p:cNvPr id="445" name="Shape 445"/>
          <p:cNvSpPr txBox="1"/>
          <p:nvPr/>
        </p:nvSpPr>
        <p:spPr>
          <a:xfrm>
            <a:off x="457200" y="5002562"/>
            <a:ext cx="8068235"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0070C0"/>
                </a:solidFill>
                <a:latin typeface="Tahoma"/>
                <a:ea typeface="Tahoma"/>
                <a:cs typeface="Tahoma"/>
                <a:sym typeface="Tahoma"/>
              </a:rPr>
              <a:t>Thank you for joining us today!</a:t>
            </a:r>
            <a:endParaRPr/>
          </a:p>
          <a:p>
            <a:pPr marL="0" marR="0" lvl="0" indent="0" algn="ctr" rtl="0">
              <a:spcBef>
                <a:spcPts val="0"/>
              </a:spcBef>
              <a:spcAft>
                <a:spcPts val="0"/>
              </a:spcAft>
              <a:buNone/>
            </a:pPr>
            <a:r>
              <a:rPr lang="en-US" sz="3200">
                <a:solidFill>
                  <a:srgbClr val="0070C0"/>
                </a:solidFill>
                <a:latin typeface="Tahoma"/>
                <a:ea typeface="Tahoma"/>
                <a:cs typeface="Tahoma"/>
                <a:sym typeface="Tahoma"/>
              </a:rPr>
              <a:t>We’ll see you in Denver, CO, May 2019!</a:t>
            </a:r>
            <a:endParaRPr/>
          </a:p>
        </p:txBody>
      </p:sp>
      <p:pic>
        <p:nvPicPr>
          <p:cNvPr id="446" name="Shape 446"/>
          <p:cNvPicPr preferRelativeResize="0"/>
          <p:nvPr/>
        </p:nvPicPr>
        <p:blipFill rotWithShape="1">
          <a:blip r:embed="rId3">
            <a:alphaModFix/>
          </a:blip>
          <a:srcRect/>
          <a:stretch/>
        </p:blipFill>
        <p:spPr>
          <a:xfrm>
            <a:off x="1033675" y="1015325"/>
            <a:ext cx="6911700" cy="38879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395288" algn="ctr" rtl="0">
              <a:spcBef>
                <a:spcPts val="0"/>
              </a:spcBef>
              <a:spcAft>
                <a:spcPts val="0"/>
              </a:spcAft>
              <a:buNone/>
            </a:pPr>
            <a:r>
              <a:rPr lang="en-US" sz="3200" b="0" i="0" u="none" strike="noStrike" cap="none">
                <a:solidFill>
                  <a:schemeClr val="lt1"/>
                </a:solidFill>
                <a:latin typeface="Tahoma"/>
                <a:ea typeface="Tahoma"/>
                <a:cs typeface="Tahoma"/>
                <a:sym typeface="Tahoma"/>
              </a:rPr>
              <a:t>Financial update</a:t>
            </a:r>
            <a:endParaRPr/>
          </a:p>
        </p:txBody>
      </p:sp>
      <p:sp>
        <p:nvSpPr>
          <p:cNvPr id="129" name="Shape 129"/>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May 21, 2018</a:t>
            </a:r>
            <a:endParaRPr/>
          </a:p>
        </p:txBody>
      </p:sp>
      <p:sp>
        <p:nvSpPr>
          <p:cNvPr id="130" name="Shape 130"/>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STC IDL SIG Business Meeting</a:t>
            </a:r>
            <a:endParaRPr/>
          </a:p>
        </p:txBody>
      </p:sp>
      <p:sp>
        <p:nvSpPr>
          <p:cNvPr id="131" name="Shape 131"/>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Arial"/>
                <a:ea typeface="Arial"/>
                <a:cs typeface="Arial"/>
                <a:sym typeface="Arial"/>
              </a:rPr>
              <a:t>4</a:t>
            </a:fld>
            <a:endParaRPr sz="1000">
              <a:solidFill>
                <a:schemeClr val="dk1"/>
              </a:solidFill>
              <a:latin typeface="Arial"/>
              <a:ea typeface="Arial"/>
              <a:cs typeface="Arial"/>
              <a:sym typeface="Arial"/>
            </a:endParaRPr>
          </a:p>
        </p:txBody>
      </p:sp>
      <p:sp>
        <p:nvSpPr>
          <p:cNvPr id="132" name="Shape 132"/>
          <p:cNvSpPr txBox="1"/>
          <p:nvPr/>
        </p:nvSpPr>
        <p:spPr>
          <a:xfrm>
            <a:off x="4489450" y="1214554"/>
            <a:ext cx="419735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70C0"/>
                </a:solidFill>
                <a:latin typeface="Tahoma"/>
                <a:ea typeface="Tahoma"/>
                <a:cs typeface="Tahoma"/>
                <a:sym typeface="Tahoma"/>
              </a:rPr>
              <a:t>The SIG treasurer manages all financial transactions for the SIG, prepares the annual SIG budget, and provides guidance for best practices regarding SIG financial health.  </a:t>
            </a:r>
            <a:endParaRPr/>
          </a:p>
        </p:txBody>
      </p:sp>
      <p:pic>
        <p:nvPicPr>
          <p:cNvPr id="133" name="Shape 133"/>
          <p:cNvPicPr preferRelativeResize="0"/>
          <p:nvPr/>
        </p:nvPicPr>
        <p:blipFill rotWithShape="1">
          <a:blip r:embed="rId3">
            <a:alphaModFix/>
          </a:blip>
          <a:srcRect/>
          <a:stretch/>
        </p:blipFill>
        <p:spPr>
          <a:xfrm>
            <a:off x="457200" y="1214554"/>
            <a:ext cx="3603292" cy="2398442"/>
          </a:xfrm>
          <a:prstGeom prst="rect">
            <a:avLst/>
          </a:prstGeom>
          <a:noFill/>
          <a:ln>
            <a:noFill/>
          </a:ln>
        </p:spPr>
      </p:pic>
      <p:sp>
        <p:nvSpPr>
          <p:cNvPr id="134" name="Shape 134"/>
          <p:cNvSpPr txBox="1"/>
          <p:nvPr/>
        </p:nvSpPr>
        <p:spPr>
          <a:xfrm>
            <a:off x="4538957" y="4168068"/>
            <a:ext cx="4307331" cy="830997"/>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70C0"/>
                </a:solidFill>
                <a:latin typeface="Tahoma"/>
                <a:ea typeface="Tahoma"/>
                <a:cs typeface="Tahoma"/>
                <a:sym typeface="Tahoma"/>
              </a:rPr>
              <a:t>Would YOU like to be our next SIG Treasurer? Let us know!</a:t>
            </a:r>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ndara"/>
                <a:ea typeface="Candara"/>
                <a:cs typeface="Candara"/>
                <a:sym typeface="Candara"/>
              </a:rPr>
              <a:t>May 21, 2018</a:t>
            </a:r>
            <a:endParaRPr sz="1200">
              <a:solidFill>
                <a:schemeClr val="dk1"/>
              </a:solidFill>
              <a:latin typeface="Candara"/>
              <a:ea typeface="Candara"/>
              <a:cs typeface="Candara"/>
              <a:sym typeface="Candara"/>
            </a:endParaRPr>
          </a:p>
        </p:txBody>
      </p:sp>
      <p:sp>
        <p:nvSpPr>
          <p:cNvPr id="140" name="Shape 140"/>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ndara"/>
                <a:ea typeface="Candara"/>
                <a:cs typeface="Candara"/>
                <a:sym typeface="Candara"/>
              </a:rPr>
              <a:t>STC IDL SIG Business Meeting</a:t>
            </a:r>
            <a:endParaRPr sz="1200">
              <a:solidFill>
                <a:schemeClr val="dk1"/>
              </a:solidFill>
              <a:latin typeface="Candara"/>
              <a:ea typeface="Candara"/>
              <a:cs typeface="Candara"/>
              <a:sym typeface="Candara"/>
            </a:endParaRPr>
          </a:p>
        </p:txBody>
      </p:sp>
      <p:sp>
        <p:nvSpPr>
          <p:cNvPr id="141" name="Shape 141"/>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ndara"/>
                <a:ea typeface="Candara"/>
                <a:cs typeface="Candara"/>
                <a:sym typeface="Candara"/>
              </a:rPr>
              <a:t>5</a:t>
            </a:fld>
            <a:endParaRPr sz="1200">
              <a:solidFill>
                <a:schemeClr val="dk1"/>
              </a:solidFill>
              <a:latin typeface="Candara"/>
              <a:ea typeface="Candara"/>
              <a:cs typeface="Candara"/>
              <a:sym typeface="Candara"/>
            </a:endParaRPr>
          </a:p>
        </p:txBody>
      </p:sp>
      <p:sp>
        <p:nvSpPr>
          <p:cNvPr id="142" name="Shape 142"/>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Financial update</a:t>
            </a:r>
            <a:endParaRPr sz="3200" b="0" i="0" u="none" strike="noStrike" cap="none">
              <a:solidFill>
                <a:schemeClr val="lt1"/>
              </a:solidFill>
              <a:latin typeface="Tahoma"/>
              <a:ea typeface="Tahoma"/>
              <a:cs typeface="Tahoma"/>
              <a:sym typeface="Tahoma"/>
            </a:endParaRPr>
          </a:p>
        </p:txBody>
      </p:sp>
      <p:sp>
        <p:nvSpPr>
          <p:cNvPr id="143" name="Shape 143"/>
          <p:cNvSpPr txBox="1"/>
          <p:nvPr/>
        </p:nvSpPr>
        <p:spPr>
          <a:xfrm>
            <a:off x="3232258" y="1157708"/>
            <a:ext cx="2810108"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70C0"/>
                </a:solidFill>
                <a:latin typeface="Tahoma"/>
                <a:ea typeface="Tahoma"/>
                <a:cs typeface="Tahoma"/>
                <a:sym typeface="Tahoma"/>
              </a:rPr>
              <a:t>SIG financial report</a:t>
            </a:r>
            <a:endParaRPr/>
          </a:p>
          <a:p>
            <a:pPr marL="0" marR="0" lvl="0" indent="0" algn="ctr" rtl="0">
              <a:spcBef>
                <a:spcPts val="0"/>
              </a:spcBef>
              <a:spcAft>
                <a:spcPts val="0"/>
              </a:spcAft>
              <a:buNone/>
            </a:pPr>
            <a:r>
              <a:rPr lang="en-US" sz="2800">
                <a:solidFill>
                  <a:srgbClr val="0070C0"/>
                </a:solidFill>
                <a:latin typeface="Tahoma"/>
                <a:ea typeface="Tahoma"/>
                <a:cs typeface="Tahoma"/>
                <a:sym typeface="Tahoma"/>
              </a:rPr>
              <a:t>For 2017</a:t>
            </a:r>
            <a:endParaRPr/>
          </a:p>
        </p:txBody>
      </p:sp>
      <p:pic>
        <p:nvPicPr>
          <p:cNvPr id="144" name="Shape 144"/>
          <p:cNvPicPr preferRelativeResize="0"/>
          <p:nvPr/>
        </p:nvPicPr>
        <p:blipFill>
          <a:blip r:embed="rId3">
            <a:alphaModFix/>
          </a:blip>
          <a:stretch>
            <a:fillRect/>
          </a:stretch>
        </p:blipFill>
        <p:spPr>
          <a:xfrm>
            <a:off x="586008" y="2695103"/>
            <a:ext cx="3857625" cy="3390900"/>
          </a:xfrm>
          <a:prstGeom prst="rect">
            <a:avLst/>
          </a:prstGeom>
          <a:noFill/>
          <a:ln>
            <a:noFill/>
          </a:ln>
        </p:spPr>
      </p:pic>
      <p:pic>
        <p:nvPicPr>
          <p:cNvPr id="145" name="Shape 145"/>
          <p:cNvPicPr preferRelativeResize="0"/>
          <p:nvPr/>
        </p:nvPicPr>
        <p:blipFill>
          <a:blip r:embed="rId4">
            <a:alphaModFix/>
          </a:blip>
          <a:stretch>
            <a:fillRect/>
          </a:stretch>
        </p:blipFill>
        <p:spPr>
          <a:xfrm>
            <a:off x="5129433" y="2695103"/>
            <a:ext cx="3428559" cy="358822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ndara"/>
                <a:ea typeface="Candara"/>
                <a:cs typeface="Candara"/>
                <a:sym typeface="Candara"/>
              </a:rPr>
              <a:t>May 21, 2018</a:t>
            </a:r>
            <a:endParaRPr sz="1200">
              <a:solidFill>
                <a:schemeClr val="dk1"/>
              </a:solidFill>
              <a:latin typeface="Candara"/>
              <a:ea typeface="Candara"/>
              <a:cs typeface="Candara"/>
              <a:sym typeface="Candara"/>
            </a:endParaRPr>
          </a:p>
        </p:txBody>
      </p:sp>
      <p:sp>
        <p:nvSpPr>
          <p:cNvPr id="151" name="Shape 151"/>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ndara"/>
                <a:ea typeface="Candara"/>
                <a:cs typeface="Candara"/>
                <a:sym typeface="Candara"/>
              </a:rPr>
              <a:t>STC IDL SIG Business Meeting</a:t>
            </a:r>
            <a:endParaRPr sz="1200">
              <a:solidFill>
                <a:schemeClr val="dk1"/>
              </a:solidFill>
              <a:latin typeface="Candara"/>
              <a:ea typeface="Candara"/>
              <a:cs typeface="Candara"/>
              <a:sym typeface="Candara"/>
            </a:endParaRPr>
          </a:p>
        </p:txBody>
      </p:sp>
      <p:sp>
        <p:nvSpPr>
          <p:cNvPr id="152" name="Shape 152"/>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ndara"/>
                <a:ea typeface="Candara"/>
                <a:cs typeface="Candara"/>
                <a:sym typeface="Candara"/>
              </a:rPr>
              <a:t>6</a:t>
            </a:fld>
            <a:endParaRPr sz="1200">
              <a:solidFill>
                <a:schemeClr val="dk1"/>
              </a:solidFill>
              <a:latin typeface="Candara"/>
              <a:ea typeface="Candara"/>
              <a:cs typeface="Candara"/>
              <a:sym typeface="Candara"/>
            </a:endParaRPr>
          </a:p>
        </p:txBody>
      </p:sp>
      <p:sp>
        <p:nvSpPr>
          <p:cNvPr id="153" name="Shape 153"/>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Financial update</a:t>
            </a:r>
            <a:endParaRPr sz="3200" b="0" i="0" u="none" strike="noStrike" cap="none">
              <a:solidFill>
                <a:schemeClr val="lt1"/>
              </a:solidFill>
              <a:latin typeface="Tahoma"/>
              <a:ea typeface="Tahoma"/>
              <a:cs typeface="Tahoma"/>
              <a:sym typeface="Tahoma"/>
            </a:endParaRPr>
          </a:p>
        </p:txBody>
      </p:sp>
      <p:sp>
        <p:nvSpPr>
          <p:cNvPr id="154" name="Shape 154"/>
          <p:cNvSpPr txBox="1"/>
          <p:nvPr/>
        </p:nvSpPr>
        <p:spPr>
          <a:xfrm>
            <a:off x="345687" y="1271239"/>
            <a:ext cx="3021981"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0070C0"/>
                </a:solidFill>
                <a:latin typeface="Tahoma"/>
                <a:ea typeface="Tahoma"/>
                <a:cs typeface="Tahoma"/>
                <a:sym typeface="Tahoma"/>
              </a:rPr>
              <a:t>SIG financial report</a:t>
            </a:r>
            <a:endParaRPr/>
          </a:p>
          <a:p>
            <a:pPr marL="0" marR="0" lvl="0" indent="0" algn="ctr" rtl="0">
              <a:spcBef>
                <a:spcPts val="0"/>
              </a:spcBef>
              <a:spcAft>
                <a:spcPts val="0"/>
              </a:spcAft>
              <a:buNone/>
            </a:pPr>
            <a:r>
              <a:rPr lang="en-US" sz="3200">
                <a:solidFill>
                  <a:srgbClr val="0070C0"/>
                </a:solidFill>
                <a:latin typeface="Tahoma"/>
                <a:ea typeface="Tahoma"/>
                <a:cs typeface="Tahoma"/>
                <a:sym typeface="Tahoma"/>
              </a:rPr>
              <a:t>For YTD 2018</a:t>
            </a:r>
            <a:endParaRPr/>
          </a:p>
        </p:txBody>
      </p:sp>
      <p:pic>
        <p:nvPicPr>
          <p:cNvPr id="155" name="Shape 155"/>
          <p:cNvPicPr preferRelativeResize="0"/>
          <p:nvPr/>
        </p:nvPicPr>
        <p:blipFill rotWithShape="1">
          <a:blip r:embed="rId3">
            <a:alphaModFix/>
          </a:blip>
          <a:srcRect l="-3762" r="1513"/>
          <a:stretch/>
        </p:blipFill>
        <p:spPr>
          <a:xfrm>
            <a:off x="180975" y="3027550"/>
            <a:ext cx="3974500" cy="3290025"/>
          </a:xfrm>
          <a:prstGeom prst="rect">
            <a:avLst/>
          </a:prstGeom>
          <a:noFill/>
          <a:ln>
            <a:noFill/>
          </a:ln>
        </p:spPr>
      </p:pic>
      <p:pic>
        <p:nvPicPr>
          <p:cNvPr id="156" name="Shape 156"/>
          <p:cNvPicPr preferRelativeResize="0"/>
          <p:nvPr/>
        </p:nvPicPr>
        <p:blipFill rotWithShape="1">
          <a:blip r:embed="rId4">
            <a:alphaModFix/>
          </a:blip>
          <a:srcRect t="-1319" b="1320"/>
          <a:stretch/>
        </p:blipFill>
        <p:spPr>
          <a:xfrm>
            <a:off x="4881100" y="3027550"/>
            <a:ext cx="3876675" cy="3363725"/>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ndara"/>
                <a:ea typeface="Candara"/>
                <a:cs typeface="Candara"/>
                <a:sym typeface="Candara"/>
              </a:rPr>
              <a:t>May 21, 2018</a:t>
            </a:r>
            <a:endParaRPr sz="1200">
              <a:solidFill>
                <a:schemeClr val="dk1"/>
              </a:solidFill>
              <a:latin typeface="Candara"/>
              <a:ea typeface="Candara"/>
              <a:cs typeface="Candara"/>
              <a:sym typeface="Candara"/>
            </a:endParaRPr>
          </a:p>
        </p:txBody>
      </p:sp>
      <p:sp>
        <p:nvSpPr>
          <p:cNvPr id="162" name="Shape 162"/>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ndara"/>
                <a:ea typeface="Candara"/>
                <a:cs typeface="Candara"/>
                <a:sym typeface="Candara"/>
              </a:rPr>
              <a:t>STC IDL SIG Business Meeting</a:t>
            </a:r>
            <a:endParaRPr sz="1200">
              <a:solidFill>
                <a:schemeClr val="dk1"/>
              </a:solidFill>
              <a:latin typeface="Candara"/>
              <a:ea typeface="Candara"/>
              <a:cs typeface="Candara"/>
              <a:sym typeface="Candara"/>
            </a:endParaRPr>
          </a:p>
        </p:txBody>
      </p:sp>
      <p:sp>
        <p:nvSpPr>
          <p:cNvPr id="163" name="Shape 163"/>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ndara"/>
                <a:ea typeface="Candara"/>
                <a:cs typeface="Candara"/>
                <a:sym typeface="Candara"/>
              </a:rPr>
              <a:t>7</a:t>
            </a:fld>
            <a:endParaRPr sz="1200">
              <a:solidFill>
                <a:schemeClr val="dk1"/>
              </a:solidFill>
              <a:latin typeface="Candara"/>
              <a:ea typeface="Candara"/>
              <a:cs typeface="Candara"/>
              <a:sym typeface="Candara"/>
            </a:endParaRPr>
          </a:p>
        </p:txBody>
      </p:sp>
      <p:sp>
        <p:nvSpPr>
          <p:cNvPr id="164" name="Shape 164"/>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0" algn="ctr" rtl="0">
              <a:spcBef>
                <a:spcPts val="0"/>
              </a:spcBef>
              <a:spcAft>
                <a:spcPts val="0"/>
              </a:spcAft>
              <a:buNone/>
            </a:pPr>
            <a:r>
              <a:rPr lang="en-US" sz="3200" b="0" i="0" u="none" strike="noStrike" cap="none">
                <a:solidFill>
                  <a:schemeClr val="lt1"/>
                </a:solidFill>
                <a:latin typeface="Tahoma"/>
                <a:ea typeface="Tahoma"/>
                <a:cs typeface="Tahoma"/>
                <a:sym typeface="Tahoma"/>
              </a:rPr>
              <a:t>From our Secretary</a:t>
            </a:r>
            <a:endParaRPr sz="3200" b="0" i="0" u="none" strike="noStrike" cap="none">
              <a:solidFill>
                <a:schemeClr val="lt1"/>
              </a:solidFill>
              <a:latin typeface="Tahoma"/>
              <a:ea typeface="Tahoma"/>
              <a:cs typeface="Tahoma"/>
              <a:sym typeface="Tahoma"/>
            </a:endParaRPr>
          </a:p>
        </p:txBody>
      </p:sp>
      <p:sp>
        <p:nvSpPr>
          <p:cNvPr id="165" name="Shape 165"/>
          <p:cNvSpPr txBox="1"/>
          <p:nvPr/>
        </p:nvSpPr>
        <p:spPr>
          <a:xfrm>
            <a:off x="3900170" y="1727200"/>
            <a:ext cx="4400550"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70C0"/>
                </a:solidFill>
                <a:latin typeface="Tahoma"/>
                <a:ea typeface="Tahoma"/>
                <a:cs typeface="Tahoma"/>
                <a:sym typeface="Tahoma"/>
              </a:rPr>
              <a:t>My Secretary duties include taking and distributing the monthly meeting minutes, writing a column for the quarterly newsletter, and volunteering whenever I can.</a:t>
            </a:r>
            <a:endParaRPr/>
          </a:p>
        </p:txBody>
      </p:sp>
      <p:pic>
        <p:nvPicPr>
          <p:cNvPr id="166" name="Shape 166"/>
          <p:cNvPicPr preferRelativeResize="0"/>
          <p:nvPr/>
        </p:nvPicPr>
        <p:blipFill rotWithShape="1">
          <a:blip r:embed="rId3">
            <a:alphaModFix/>
          </a:blip>
          <a:srcRect/>
          <a:stretch/>
        </p:blipFill>
        <p:spPr>
          <a:xfrm>
            <a:off x="614362" y="1838959"/>
            <a:ext cx="2078038" cy="2741705"/>
          </a:xfrm>
          <a:prstGeom prst="rect">
            <a:avLst/>
          </a:prstGeom>
          <a:noFill/>
          <a:ln>
            <a:noFill/>
          </a:ln>
        </p:spPr>
      </p:pic>
      <p:sp>
        <p:nvSpPr>
          <p:cNvPr id="167" name="Shape 167"/>
          <p:cNvSpPr txBox="1"/>
          <p:nvPr/>
        </p:nvSpPr>
        <p:spPr>
          <a:xfrm>
            <a:off x="614362" y="4886960"/>
            <a:ext cx="197643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70C0"/>
                </a:solidFill>
                <a:latin typeface="Tahoma"/>
                <a:ea typeface="Tahoma"/>
                <a:cs typeface="Tahoma"/>
                <a:sym typeface="Tahoma"/>
              </a:rPr>
              <a:t>Marcia Shannon, IDL SIG Secretary</a:t>
            </a:r>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395288" algn="ctr" rtl="0">
              <a:spcBef>
                <a:spcPts val="0"/>
              </a:spcBef>
              <a:spcAft>
                <a:spcPts val="0"/>
              </a:spcAft>
              <a:buNone/>
            </a:pPr>
            <a:r>
              <a:rPr lang="en-US" sz="3200" b="0" i="0" u="none" strike="noStrike" cap="none">
                <a:solidFill>
                  <a:schemeClr val="lt1"/>
                </a:solidFill>
                <a:latin typeface="Tahoma"/>
                <a:ea typeface="Tahoma"/>
                <a:cs typeface="Tahoma"/>
                <a:sym typeface="Tahoma"/>
              </a:rPr>
              <a:t>From our committees</a:t>
            </a:r>
            <a:endParaRPr/>
          </a:p>
        </p:txBody>
      </p:sp>
      <p:sp>
        <p:nvSpPr>
          <p:cNvPr id="173" name="Shape 173"/>
          <p:cNvSpPr txBox="1">
            <a:spLocks noGrp="1"/>
          </p:cNvSpPr>
          <p:nvPr>
            <p:ph type="body" idx="1"/>
          </p:nvPr>
        </p:nvSpPr>
        <p:spPr>
          <a:xfrm>
            <a:off x="457200" y="1168400"/>
            <a:ext cx="4038600" cy="4957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Membership</a:t>
            </a:r>
            <a:endParaRPr/>
          </a:p>
          <a:p>
            <a:pPr marL="342900" marR="0" lvl="0" indent="-342900" algn="l" rtl="0">
              <a:spcBef>
                <a:spcPts val="64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Surveys</a:t>
            </a:r>
            <a:endParaRPr/>
          </a:p>
          <a:p>
            <a:pPr marL="342900" marR="0" lvl="0" indent="-342900" algn="l" rtl="0">
              <a:spcBef>
                <a:spcPts val="64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Social Media</a:t>
            </a:r>
            <a:endParaRPr/>
          </a:p>
          <a:p>
            <a:pPr marL="342900" marR="0" lvl="0" indent="-342900" algn="l" rtl="0">
              <a:spcBef>
                <a:spcPts val="64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Mentoring </a:t>
            </a:r>
            <a:endParaRPr/>
          </a:p>
        </p:txBody>
      </p:sp>
      <p:sp>
        <p:nvSpPr>
          <p:cNvPr id="174" name="Shape 174"/>
          <p:cNvSpPr txBox="1">
            <a:spLocks noGrp="1"/>
          </p:cNvSpPr>
          <p:nvPr>
            <p:ph type="body" idx="2"/>
          </p:nvPr>
        </p:nvSpPr>
        <p:spPr>
          <a:xfrm>
            <a:off x="4648200" y="1168400"/>
            <a:ext cx="4038600" cy="4957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Programs</a:t>
            </a:r>
            <a:endParaRPr/>
          </a:p>
          <a:p>
            <a:pPr marL="342900" marR="0" lvl="0" indent="-342900" algn="l" rtl="0">
              <a:spcBef>
                <a:spcPts val="64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Newsletter</a:t>
            </a:r>
            <a:endParaRPr/>
          </a:p>
          <a:p>
            <a:pPr marL="342900" marR="0" lvl="0" indent="-342900" algn="l" rtl="0">
              <a:spcBef>
                <a:spcPts val="64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Web site </a:t>
            </a:r>
            <a:endParaRPr/>
          </a:p>
          <a:p>
            <a:pPr marL="342900" marR="0" lvl="0" indent="-342900" algn="l" rtl="0">
              <a:spcBef>
                <a:spcPts val="640"/>
              </a:spcBef>
              <a:spcAft>
                <a:spcPts val="0"/>
              </a:spcAft>
              <a:buClr>
                <a:srgbClr val="0070C0"/>
              </a:buClr>
              <a:buSzPts val="3200"/>
              <a:buFont typeface="Tahoma"/>
              <a:buChar char="•"/>
            </a:pPr>
            <a:r>
              <a:rPr lang="en-US" sz="3200" b="0" i="0" u="none" strike="noStrike" cap="none">
                <a:solidFill>
                  <a:srgbClr val="0070C0"/>
                </a:solidFill>
                <a:latin typeface="Tahoma"/>
                <a:ea typeface="Tahoma"/>
                <a:cs typeface="Tahoma"/>
                <a:sym typeface="Tahoma"/>
              </a:rPr>
              <a:t>Student outreach</a:t>
            </a:r>
            <a:endParaRPr/>
          </a:p>
          <a:p>
            <a:pPr marL="342900" marR="0" lvl="0" indent="-165100" algn="l" rtl="0">
              <a:spcBef>
                <a:spcPts val="560"/>
              </a:spcBef>
              <a:spcAft>
                <a:spcPts val="0"/>
              </a:spcAft>
              <a:buClr>
                <a:srgbClr val="0070C0"/>
              </a:buClr>
              <a:buSzPts val="2800"/>
              <a:buFont typeface="Candara"/>
              <a:buNone/>
            </a:pPr>
            <a:endParaRPr sz="2800" b="0" i="0" u="none" strike="noStrike" cap="none">
              <a:solidFill>
                <a:srgbClr val="0070C0"/>
              </a:solidFill>
              <a:latin typeface="Candara"/>
              <a:ea typeface="Candara"/>
              <a:cs typeface="Candara"/>
              <a:sym typeface="Candara"/>
            </a:endParaRPr>
          </a:p>
        </p:txBody>
      </p:sp>
      <p:sp>
        <p:nvSpPr>
          <p:cNvPr id="175" name="Shape 175"/>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May 21, 2018</a:t>
            </a:r>
            <a:endParaRPr/>
          </a:p>
        </p:txBody>
      </p:sp>
      <p:sp>
        <p:nvSpPr>
          <p:cNvPr id="176" name="Shape 176"/>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STC IDL SIG Business Meeting</a:t>
            </a:r>
            <a:endParaRPr/>
          </a:p>
        </p:txBody>
      </p:sp>
      <p:sp>
        <p:nvSpPr>
          <p:cNvPr id="177" name="Shape 177"/>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Arial"/>
                <a:ea typeface="Arial"/>
                <a:cs typeface="Arial"/>
                <a:sym typeface="Arial"/>
              </a:rPr>
              <a:t>8</a:t>
            </a:fld>
            <a:endParaRPr sz="1000">
              <a:solidFill>
                <a:schemeClr val="dk1"/>
              </a:solidFill>
              <a:latin typeface="Arial"/>
              <a:ea typeface="Arial"/>
              <a:cs typeface="Arial"/>
              <a:sym typeface="Arial"/>
            </a:endParaRPr>
          </a:p>
        </p:txBody>
      </p:sp>
      <p:pic>
        <p:nvPicPr>
          <p:cNvPr id="178" name="Shape 178"/>
          <p:cNvPicPr preferRelativeResize="0"/>
          <p:nvPr/>
        </p:nvPicPr>
        <p:blipFill rotWithShape="1">
          <a:blip r:embed="rId3">
            <a:alphaModFix/>
          </a:blip>
          <a:srcRect/>
          <a:stretch/>
        </p:blipFill>
        <p:spPr>
          <a:xfrm>
            <a:off x="2214371" y="3833929"/>
            <a:ext cx="1363471" cy="2135072"/>
          </a:xfrm>
          <a:prstGeom prst="rect">
            <a:avLst/>
          </a:prstGeom>
          <a:noFill/>
          <a:ln>
            <a:noFill/>
          </a:ln>
        </p:spPr>
      </p:pic>
      <p:pic>
        <p:nvPicPr>
          <p:cNvPr id="179" name="Shape 179"/>
          <p:cNvPicPr preferRelativeResize="0"/>
          <p:nvPr/>
        </p:nvPicPr>
        <p:blipFill rotWithShape="1">
          <a:blip r:embed="rId4">
            <a:alphaModFix/>
          </a:blip>
          <a:srcRect/>
          <a:stretch/>
        </p:blipFill>
        <p:spPr>
          <a:xfrm>
            <a:off x="4465063" y="3722128"/>
            <a:ext cx="2333625" cy="2246873"/>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489450" y="-9525"/>
            <a:ext cx="4654550" cy="925513"/>
          </a:xfrm>
          <a:prstGeom prst="rect">
            <a:avLst/>
          </a:prstGeom>
          <a:solidFill>
            <a:srgbClr val="0070C0">
              <a:alpha val="79607"/>
            </a:srgbClr>
          </a:solidFill>
          <a:ln>
            <a:noFill/>
          </a:ln>
        </p:spPr>
        <p:txBody>
          <a:bodyPr spcFirstLastPara="1" wrap="square" lIns="91425" tIns="45700" rIns="91425" bIns="45700" anchor="ctr" anchorCtr="0">
            <a:noAutofit/>
          </a:bodyPr>
          <a:lstStyle/>
          <a:p>
            <a:pPr marL="395288" marR="0" lvl="0" indent="-395288" algn="ctr" rtl="0">
              <a:spcBef>
                <a:spcPts val="0"/>
              </a:spcBef>
              <a:spcAft>
                <a:spcPts val="0"/>
              </a:spcAft>
              <a:buNone/>
            </a:pPr>
            <a:r>
              <a:rPr lang="en-US" sz="3200" b="0" i="0" u="none" strike="noStrike" cap="none">
                <a:solidFill>
                  <a:schemeClr val="lt1"/>
                </a:solidFill>
                <a:latin typeface="Tahoma"/>
                <a:ea typeface="Tahoma"/>
                <a:cs typeface="Tahoma"/>
                <a:sym typeface="Tahoma"/>
              </a:rPr>
              <a:t>Membership</a:t>
            </a:r>
            <a:endParaRPr/>
          </a:p>
        </p:txBody>
      </p:sp>
      <p:sp>
        <p:nvSpPr>
          <p:cNvPr id="185" name="Shape 185"/>
          <p:cNvSpPr txBox="1">
            <a:spLocks noGrp="1"/>
          </p:cNvSpPr>
          <p:nvPr>
            <p:ph type="dt" idx="10"/>
          </p:nvPr>
        </p:nvSpPr>
        <p:spPr>
          <a:xfrm>
            <a:off x="457200" y="6437313"/>
            <a:ext cx="2133600" cy="28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May 21, 2018</a:t>
            </a:r>
            <a:endParaRPr/>
          </a:p>
        </p:txBody>
      </p:sp>
      <p:sp>
        <p:nvSpPr>
          <p:cNvPr id="186" name="Shape 186"/>
          <p:cNvSpPr txBox="1">
            <a:spLocks noGrp="1"/>
          </p:cNvSpPr>
          <p:nvPr>
            <p:ph type="ftr" idx="11"/>
          </p:nvPr>
        </p:nvSpPr>
        <p:spPr>
          <a:xfrm>
            <a:off x="2808288" y="6437313"/>
            <a:ext cx="3744912" cy="2841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Tahoma"/>
                <a:ea typeface="Tahoma"/>
                <a:cs typeface="Tahoma"/>
                <a:sym typeface="Tahoma"/>
              </a:rPr>
              <a:t>STC IDL SIG Business Meeting</a:t>
            </a:r>
            <a:endParaRPr/>
          </a:p>
        </p:txBody>
      </p:sp>
      <p:sp>
        <p:nvSpPr>
          <p:cNvPr id="187" name="Shape 187"/>
          <p:cNvSpPr txBox="1">
            <a:spLocks noGrp="1"/>
          </p:cNvSpPr>
          <p:nvPr>
            <p:ph type="sldNum" idx="12"/>
          </p:nvPr>
        </p:nvSpPr>
        <p:spPr>
          <a:xfrm>
            <a:off x="6553200" y="6435725"/>
            <a:ext cx="2133600" cy="2857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9</a:t>
            </a:fld>
            <a:endParaRPr sz="1200">
              <a:solidFill>
                <a:schemeClr val="dk1"/>
              </a:solidFill>
              <a:latin typeface="Tahoma"/>
              <a:ea typeface="Tahoma"/>
              <a:cs typeface="Tahoma"/>
              <a:sym typeface="Tahoma"/>
            </a:endParaRPr>
          </a:p>
        </p:txBody>
      </p:sp>
      <p:sp>
        <p:nvSpPr>
          <p:cNvPr id="188" name="Shape 188"/>
          <p:cNvSpPr txBox="1"/>
          <p:nvPr/>
        </p:nvSpPr>
        <p:spPr>
          <a:xfrm>
            <a:off x="272005" y="3746603"/>
            <a:ext cx="26924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70C0"/>
                </a:solidFill>
                <a:latin typeface="Tahoma"/>
                <a:ea typeface="Tahoma"/>
                <a:cs typeface="Tahoma"/>
                <a:sym typeface="Tahoma"/>
              </a:rPr>
              <a:t>Sara Buchanan, membership manager</a:t>
            </a:r>
            <a:endParaRPr/>
          </a:p>
        </p:txBody>
      </p:sp>
      <p:sp>
        <p:nvSpPr>
          <p:cNvPr id="189" name="Shape 189"/>
          <p:cNvSpPr txBox="1"/>
          <p:nvPr/>
        </p:nvSpPr>
        <p:spPr>
          <a:xfrm>
            <a:off x="3528928" y="1335363"/>
            <a:ext cx="45063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70C0"/>
                </a:solidFill>
                <a:latin typeface="Tahoma"/>
                <a:ea typeface="Tahoma"/>
                <a:cs typeface="Tahoma"/>
                <a:sym typeface="Tahoma"/>
              </a:rPr>
              <a:t>The membership manager:</a:t>
            </a:r>
            <a:endParaRPr/>
          </a:p>
        </p:txBody>
      </p:sp>
      <p:sp>
        <p:nvSpPr>
          <p:cNvPr id="190" name="Shape 190"/>
          <p:cNvSpPr txBox="1"/>
          <p:nvPr/>
        </p:nvSpPr>
        <p:spPr>
          <a:xfrm>
            <a:off x="3528928" y="1840349"/>
            <a:ext cx="5157872" cy="415498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Tahoma"/>
                <a:ea typeface="Tahoma"/>
                <a:cs typeface="Tahoma"/>
                <a:sym typeface="Tahoma"/>
              </a:rPr>
              <a:t>Sends regular new member welcome emails</a:t>
            </a:r>
            <a:endParaRPr/>
          </a:p>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Tahoma"/>
                <a:ea typeface="Tahoma"/>
                <a:cs typeface="Tahoma"/>
                <a:sym typeface="Tahoma"/>
              </a:rPr>
              <a:t>Follows up with members who did not renew</a:t>
            </a:r>
            <a:endParaRPr/>
          </a:p>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Tahoma"/>
                <a:ea typeface="Tahoma"/>
                <a:cs typeface="Tahoma"/>
                <a:sym typeface="Tahoma"/>
              </a:rPr>
              <a:t>Canvasses members to apply for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Associate Fellow and </a:t>
            </a:r>
            <a:br>
              <a:rPr lang="en-US" sz="2400">
                <a:solidFill>
                  <a:srgbClr val="0070C0"/>
                </a:solidFill>
                <a:latin typeface="Tahoma"/>
                <a:ea typeface="Tahoma"/>
                <a:cs typeface="Tahoma"/>
                <a:sym typeface="Tahoma"/>
              </a:rPr>
            </a:br>
            <a:r>
              <a:rPr lang="en-US" sz="2400">
                <a:solidFill>
                  <a:srgbClr val="0070C0"/>
                </a:solidFill>
                <a:latin typeface="Tahoma"/>
                <a:ea typeface="Tahoma"/>
                <a:cs typeface="Tahoma"/>
                <a:sym typeface="Tahoma"/>
              </a:rPr>
              <a:t>Fellow grades</a:t>
            </a:r>
            <a:endParaRPr sz="2400">
              <a:solidFill>
                <a:srgbClr val="0070C0"/>
              </a:solidFill>
              <a:latin typeface="Tahoma"/>
              <a:ea typeface="Tahoma"/>
              <a:cs typeface="Tahoma"/>
              <a:sym typeface="Tahoma"/>
            </a:endParaRPr>
          </a:p>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Tahoma"/>
                <a:ea typeface="Tahoma"/>
                <a:cs typeface="Tahoma"/>
                <a:sym typeface="Tahoma"/>
              </a:rPr>
              <a:t>Writes member spotlights in newsletter</a:t>
            </a:r>
            <a:endParaRPr sz="2400">
              <a:solidFill>
                <a:srgbClr val="0070C0"/>
              </a:solidFill>
              <a:latin typeface="Tahoma"/>
              <a:ea typeface="Tahoma"/>
              <a:cs typeface="Tahoma"/>
              <a:sym typeface="Tahoma"/>
            </a:endParaRPr>
          </a:p>
        </p:txBody>
      </p:sp>
      <p:pic>
        <p:nvPicPr>
          <p:cNvPr id="191" name="Shape 191"/>
          <p:cNvPicPr preferRelativeResize="0"/>
          <p:nvPr/>
        </p:nvPicPr>
        <p:blipFill rotWithShape="1">
          <a:blip r:embed="rId3">
            <a:alphaModFix/>
          </a:blip>
          <a:srcRect/>
          <a:stretch/>
        </p:blipFill>
        <p:spPr>
          <a:xfrm>
            <a:off x="115888" y="1490727"/>
            <a:ext cx="3039907" cy="202611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TC_Template">
  <a:themeElements>
    <a:clrScheme name="ST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1561</Words>
  <Application>Microsoft Office PowerPoint</Application>
  <PresentationFormat>On-screen Show (4:3)</PresentationFormat>
  <Paragraphs>310</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Tahoma</vt:lpstr>
      <vt:lpstr>Candara</vt:lpstr>
      <vt:lpstr>Verdana</vt:lpstr>
      <vt:lpstr>Corsiva</vt:lpstr>
      <vt:lpstr>STC_Template</vt:lpstr>
      <vt:lpstr>Welcome</vt:lpstr>
      <vt:lpstr>Welcome! </vt:lpstr>
      <vt:lpstr>Our Agenda </vt:lpstr>
      <vt:lpstr>Financial update</vt:lpstr>
      <vt:lpstr>Financial update</vt:lpstr>
      <vt:lpstr>Financial update</vt:lpstr>
      <vt:lpstr>From our Secretary</vt:lpstr>
      <vt:lpstr>From our committees</vt:lpstr>
      <vt:lpstr>Membership</vt:lpstr>
      <vt:lpstr>Membership report</vt:lpstr>
      <vt:lpstr>Social media/surveys</vt:lpstr>
      <vt:lpstr>Social media report</vt:lpstr>
      <vt:lpstr>Surveys report</vt:lpstr>
      <vt:lpstr>Student outreach </vt:lpstr>
      <vt:lpstr>Student outreach report</vt:lpstr>
      <vt:lpstr>Programs</vt:lpstr>
      <vt:lpstr>Programs report</vt:lpstr>
      <vt:lpstr>Programs report</vt:lpstr>
      <vt:lpstr>Programs report</vt:lpstr>
      <vt:lpstr>Programs report</vt:lpstr>
      <vt:lpstr>Newsletter</vt:lpstr>
      <vt:lpstr>Newsletter report</vt:lpstr>
      <vt:lpstr>Newsletter report</vt:lpstr>
      <vt:lpstr>Web site</vt:lpstr>
      <vt:lpstr>Web site</vt:lpstr>
      <vt:lpstr>Web site report </vt:lpstr>
      <vt:lpstr>Content curator</vt:lpstr>
      <vt:lpstr>Training evaluations</vt:lpstr>
      <vt:lpstr>Communications / List Manager</vt:lpstr>
      <vt:lpstr>Volunteer opportunities</vt:lpstr>
      <vt:lpstr>Recognition and thanks</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Dill, Viqui</dc:creator>
  <cp:lastModifiedBy>Viqui Dill</cp:lastModifiedBy>
  <cp:revision>11</cp:revision>
  <cp:lastPrinted>2018-05-16T14:47:31Z</cp:lastPrinted>
  <dcterms:modified xsi:type="dcterms:W3CDTF">2018-05-24T12:59:06Z</dcterms:modified>
</cp:coreProperties>
</file>