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5" r:id="rId1"/>
    <p:sldMasterId id="2147483783" r:id="rId2"/>
  </p:sldMasterIdLst>
  <p:notesMasterIdLst>
    <p:notesMasterId r:id="rId40"/>
  </p:notesMasterIdLst>
  <p:sldIdLst>
    <p:sldId id="256" r:id="rId3"/>
    <p:sldId id="313" r:id="rId4"/>
    <p:sldId id="269" r:id="rId5"/>
    <p:sldId id="271" r:id="rId6"/>
    <p:sldId id="272" r:id="rId7"/>
    <p:sldId id="274" r:id="rId8"/>
    <p:sldId id="283" r:id="rId9"/>
    <p:sldId id="284" r:id="rId10"/>
    <p:sldId id="276" r:id="rId11"/>
    <p:sldId id="275" r:id="rId12"/>
    <p:sldId id="277" r:id="rId13"/>
    <p:sldId id="278" r:id="rId14"/>
    <p:sldId id="279" r:id="rId15"/>
    <p:sldId id="292" r:id="rId16"/>
    <p:sldId id="291" r:id="rId17"/>
    <p:sldId id="293" r:id="rId18"/>
    <p:sldId id="294" r:id="rId19"/>
    <p:sldId id="295" r:id="rId20"/>
    <p:sldId id="296" r:id="rId21"/>
    <p:sldId id="297" r:id="rId22"/>
    <p:sldId id="298" r:id="rId23"/>
    <p:sldId id="311" r:id="rId24"/>
    <p:sldId id="299" r:id="rId25"/>
    <p:sldId id="300" r:id="rId26"/>
    <p:sldId id="302" r:id="rId27"/>
    <p:sldId id="303" r:id="rId28"/>
    <p:sldId id="301" r:id="rId29"/>
    <p:sldId id="304" r:id="rId30"/>
    <p:sldId id="310" r:id="rId31"/>
    <p:sldId id="305" r:id="rId32"/>
    <p:sldId id="306" r:id="rId33"/>
    <p:sldId id="309" r:id="rId34"/>
    <p:sldId id="307" r:id="rId35"/>
    <p:sldId id="308" r:id="rId36"/>
    <p:sldId id="281" r:id="rId37"/>
    <p:sldId id="282" r:id="rId38"/>
    <p:sldId id="29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D"/>
    <a:srgbClr val="000039"/>
    <a:srgbClr val="3109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40"/>
    <p:restoredTop sz="88496"/>
  </p:normalViewPr>
  <p:slideViewPr>
    <p:cSldViewPr snapToGrid="0">
      <p:cViewPr varScale="1">
        <p:scale>
          <a:sx n="82" d="100"/>
          <a:sy n="82" d="100"/>
        </p:scale>
        <p:origin x="1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8FE6A-0DE7-8147-BC29-2F3AEDE719F0}" type="datetimeFigureOut">
              <a:rPr lang="en-US" smtClean="0"/>
              <a:t>8/12/18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E8A1E-1123-404F-9014-5D054283B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22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579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772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772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02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469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942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057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463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222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26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280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148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982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60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910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601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32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448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244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57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16881-47E6-5048-A93E-5C5FD7D193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54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42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515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91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1477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71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022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808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050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951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13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26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01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12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7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96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51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06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88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84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549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89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075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72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11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83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37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5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09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58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454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6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344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49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8/12/18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81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cidlsig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cidlsig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jpg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prezi.com/the-four-different-types-of-learners-and-what-they-mean-to-your-presentations-infographic/" TargetMode="External"/><Relationship Id="rId7" Type="http://schemas.openxmlformats.org/officeDocument/2006/relationships/hyperlink" Target="https://www.learning-styles-online.com/overview/" TargetMode="External"/><Relationship Id="rId2" Type="http://schemas.openxmlformats.org/officeDocument/2006/relationships/hyperlink" Target="https://www.microassist.com/learning-dispatch/arelearning-differences-between-generations-a-myth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://www.adweek.com/tv-video/infographic-how-gens-x-y-and-z-consume-video-content/" TargetMode="External"/><Relationship Id="rId4" Type="http://schemas.openxmlformats.org/officeDocument/2006/relationships/hyperlink" Target="https://www.panopto.com/blog/are-you-ready-to-support-4-generations-of-learners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" TargetMode="External"/><Relationship Id="rId3" Type="http://schemas.openxmlformats.org/officeDocument/2006/relationships/hyperlink" Target="https://www.bhphotovideo.com/" TargetMode="External"/><Relationship Id="rId7" Type="http://schemas.openxmlformats.org/officeDocument/2006/relationships/hyperlink" Target="https://shop.usa.canon.com/shop/en/catalog/cameras/eos-cameras" TargetMode="External"/><Relationship Id="rId2" Type="http://schemas.openxmlformats.org/officeDocument/2006/relationships/hyperlink" Target="https://www.adobe.com/creativecloud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ynda.com/" TargetMode="External"/><Relationship Id="rId5" Type="http://schemas.openxmlformats.org/officeDocument/2006/relationships/hyperlink" Target="http://www.slateandmain.com/blog/what-does-the-average-video-cost" TargetMode="External"/><Relationship Id="rId4" Type="http://schemas.openxmlformats.org/officeDocument/2006/relationships/hyperlink" Target="https://helpx.adobe.com/in/support.html" TargetMode="Externa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95774-C0B5-B646-8B94-EBB2C1937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8" y="2090038"/>
            <a:ext cx="10449983" cy="8255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Lights, camera, 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0FECD4-005A-DA45-9C02-EAA5A5894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598" y="2935590"/>
            <a:ext cx="10449983" cy="542396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en-US" sz="2400" dirty="0">
                <a:solidFill>
                  <a:schemeClr val="bg1">
                    <a:lumMod val="25000"/>
                  </a:schemeClr>
                </a:solidFill>
              </a:rPr>
              <a:t>Exploring Video Basics for </a:t>
            </a:r>
            <a:r>
              <a:rPr lang="en-US" sz="2400">
                <a:solidFill>
                  <a:schemeClr val="bg1">
                    <a:lumMod val="25000"/>
                  </a:schemeClr>
                </a:solidFill>
              </a:rPr>
              <a:t>Non-Production Professionals</a:t>
            </a:r>
            <a:endParaRPr lang="en-US" sz="2400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2F4AE-8B9D-6747-971B-07544037F5B6}"/>
              </a:ext>
            </a:extLst>
          </p:cNvPr>
          <p:cNvSpPr txBox="1"/>
          <p:nvPr/>
        </p:nvSpPr>
        <p:spPr>
          <a:xfrm>
            <a:off x="296333" y="5122333"/>
            <a:ext cx="5799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D. Vigneault Beery, Asst. Professor Technical Writing</a:t>
            </a:r>
          </a:p>
          <a:p>
            <a:pPr algn="l"/>
            <a:r>
              <a:rPr lang="en-US" dirty="0"/>
              <a:t>Stacy Barton, Asst. Professor Video Production</a:t>
            </a:r>
          </a:p>
          <a:p>
            <a:pPr algn="l"/>
            <a:r>
              <a:rPr lang="en-US" dirty="0"/>
              <a:t>Metropolitan State University of Denver </a:t>
            </a:r>
          </a:p>
          <a:p>
            <a:pPr algn="l"/>
            <a:r>
              <a:rPr lang="en-US" dirty="0"/>
              <a:t>Spring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C68050-BF99-9C44-A194-23F48C573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646" y="4847167"/>
            <a:ext cx="4502936" cy="1714499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 rot="10800000" flipV="1">
            <a:off x="2106384" y="1731086"/>
            <a:ext cx="9487654" cy="184666"/>
          </a:xfrm>
          <a:prstGeom prst="rect">
            <a:avLst/>
          </a:prstGeom>
          <a:solidFill>
            <a:srgbClr val="FAFA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2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charset="0"/>
              <a:ea typeface="Libre Franklin" charset="0"/>
            </a:endParaRPr>
          </a:p>
        </p:txBody>
      </p:sp>
      <p:pic>
        <p:nvPicPr>
          <p:cNvPr id="1028" name="Picture 4" descr="DL SI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3" y="185208"/>
            <a:ext cx="15335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 rot="10800000" flipV="1">
            <a:off x="2106384" y="279351"/>
            <a:ext cx="9471325" cy="1415772"/>
          </a:xfrm>
          <a:prstGeom prst="rect">
            <a:avLst/>
          </a:prstGeom>
          <a:solidFill>
            <a:srgbClr val="FAFA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4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ea typeface="Libre Franklin" charset="0"/>
                <a:hlinkClick r:id="rId3"/>
              </a:rPr>
              <a:t>IDL SIG</a:t>
            </a:r>
            <a:endParaRPr kumimoji="0" lang="x-none" altLang="x-none" sz="4400" b="1" i="0" u="sng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charset="0"/>
              <a:ea typeface="Libre Franklin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24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Libre Franklin" charset="0"/>
              </a:rPr>
              <a:t>Website for the Instructional Design and Learning Special Interest Group</a:t>
            </a:r>
            <a:endParaRPr kumimoji="0" lang="x-none" altLang="x-none" sz="24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charset="0"/>
              <a:ea typeface="Libre Frankli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332" y="3667825"/>
            <a:ext cx="5990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25000"/>
                  </a:schemeClr>
                </a:solidFill>
              </a:rPr>
              <a:t>STC IDL WEBINAR 8/13/18</a:t>
            </a:r>
          </a:p>
          <a:p>
            <a:r>
              <a:rPr lang="en-US" sz="2400" b="1" dirty="0">
                <a:solidFill>
                  <a:schemeClr val="bg1">
                    <a:lumMod val="25000"/>
                  </a:schemeClr>
                </a:solidFill>
              </a:rPr>
              <a:t>Start: 11:30 am MDT</a:t>
            </a:r>
          </a:p>
          <a:p>
            <a:r>
              <a:rPr lang="en-US" sz="2400" b="1" dirty="0">
                <a:solidFill>
                  <a:schemeClr val="bg1">
                    <a:lumMod val="25000"/>
                  </a:schemeClr>
                </a:solidFill>
              </a:rPr>
              <a:t>Please hold questions until the end.</a:t>
            </a:r>
          </a:p>
        </p:txBody>
      </p:sp>
    </p:spTree>
    <p:extLst>
      <p:ext uri="{BB962C8B-B14F-4D97-AF65-F5344CB8AC3E}">
        <p14:creationId xmlns:p14="http://schemas.microsoft.com/office/powerpoint/2010/main" val="2092974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04473-FCDE-F747-A0EF-C24AF0A3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9076892" cy="1596177"/>
          </a:xfrm>
        </p:spPr>
        <p:txBody>
          <a:bodyPr/>
          <a:lstStyle/>
          <a:p>
            <a:r>
              <a:rPr lang="en-US" dirty="0" err="1"/>
              <a:t>Video’S</a:t>
            </a:r>
            <a:r>
              <a:rPr lang="en-US" dirty="0"/>
              <a:t> flexibility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2ADD6-42DB-FE4A-820D-7C38B86C66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783417"/>
            <a:ext cx="9076892" cy="30077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Can be scaled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2800" dirty="0"/>
              <a:t>Can meet multiple learning styles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A8CB9-B6F2-F445-992E-D9DE0ED2CA18}"/>
              </a:ext>
            </a:extLst>
          </p:cNvPr>
          <p:cNvSpPr txBox="1"/>
          <p:nvPr/>
        </p:nvSpPr>
        <p:spPr>
          <a:xfrm>
            <a:off x="338668" y="6159500"/>
            <a:ext cx="271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606060"/>
                </a:solidFill>
                <a:latin typeface="ArialMT"/>
              </a:defRPr>
            </a:lvl1pPr>
          </a:lstStyle>
          <a:p>
            <a:r>
              <a:rPr lang="en-US" dirty="0"/>
              <a:t>Corporate Video Basics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CA661-5FD1-854B-AF63-34A100E2FDA4}"/>
              </a:ext>
            </a:extLst>
          </p:cNvPr>
          <p:cNvSpPr txBox="1"/>
          <p:nvPr/>
        </p:nvSpPr>
        <p:spPr>
          <a:xfrm>
            <a:off x="7948084" y="6198986"/>
            <a:ext cx="358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606060"/>
                </a:solidFill>
                <a:latin typeface="ArialMT"/>
              </a:rPr>
              <a:t>© STC IDL 2018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67" y="328740"/>
            <a:ext cx="2201333" cy="203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59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04473-FCDE-F747-A0EF-C24AF0A3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8960475" cy="1596177"/>
          </a:xfrm>
        </p:spPr>
        <p:txBody>
          <a:bodyPr/>
          <a:lstStyle/>
          <a:p>
            <a:r>
              <a:rPr lang="en-US" dirty="0"/>
              <a:t>Corporate myths &amp; </a:t>
            </a:r>
            <a:r>
              <a:rPr lang="en-US" dirty="0" err="1"/>
              <a:t>roi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2ADD6-42DB-FE4A-820D-7C38B86C66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1907776"/>
            <a:ext cx="8960475" cy="35765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Myths</a:t>
            </a:r>
          </a:p>
          <a:p>
            <a:r>
              <a:rPr lang="en-US" sz="2400" dirty="0"/>
              <a:t>Too hard</a:t>
            </a:r>
          </a:p>
          <a:p>
            <a:r>
              <a:rPr lang="en-US" sz="2400" dirty="0"/>
              <a:t>Too expensive</a:t>
            </a:r>
          </a:p>
          <a:p>
            <a:r>
              <a:rPr lang="en-US" sz="2400" dirty="0"/>
              <a:t>Not necessary</a:t>
            </a:r>
          </a:p>
          <a:p>
            <a:pPr marL="0" indent="0">
              <a:buNone/>
            </a:pPr>
            <a:r>
              <a:rPr lang="en-US" sz="2800" dirty="0" err="1"/>
              <a:t>Roi</a:t>
            </a:r>
            <a:endParaRPr lang="en-US" sz="2800" dirty="0"/>
          </a:p>
          <a:p>
            <a:r>
              <a:rPr lang="en-US" sz="2400" dirty="0"/>
              <a:t>Diverse measurements based on corporate need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A8CB9-B6F2-F445-992E-D9DE0ED2CA18}"/>
              </a:ext>
            </a:extLst>
          </p:cNvPr>
          <p:cNvSpPr txBox="1"/>
          <p:nvPr/>
        </p:nvSpPr>
        <p:spPr>
          <a:xfrm>
            <a:off x="338668" y="6159500"/>
            <a:ext cx="271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606060"/>
                </a:solidFill>
                <a:latin typeface="ArialMT"/>
              </a:defRPr>
            </a:lvl1pPr>
          </a:lstStyle>
          <a:p>
            <a:r>
              <a:rPr lang="en-US" dirty="0"/>
              <a:t>Corporate Video Basics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CA661-5FD1-854B-AF63-34A100E2FDA4}"/>
              </a:ext>
            </a:extLst>
          </p:cNvPr>
          <p:cNvSpPr txBox="1"/>
          <p:nvPr/>
        </p:nvSpPr>
        <p:spPr>
          <a:xfrm>
            <a:off x="7948084" y="6198986"/>
            <a:ext cx="358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606060"/>
                </a:solidFill>
                <a:latin typeface="ArialMT"/>
              </a:rPr>
              <a:t>© STC IDL 2018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67" y="328740"/>
            <a:ext cx="2201333" cy="203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17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04473-FCDE-F747-A0EF-C24AF0A3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618518"/>
            <a:ext cx="9408583" cy="1117150"/>
          </a:xfrm>
        </p:spPr>
        <p:txBody>
          <a:bodyPr/>
          <a:lstStyle/>
          <a:p>
            <a:r>
              <a:rPr lang="en-US" dirty="0"/>
              <a:t>Concept creation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A8CB9-B6F2-F445-992E-D9DE0ED2CA18}"/>
              </a:ext>
            </a:extLst>
          </p:cNvPr>
          <p:cNvSpPr txBox="1"/>
          <p:nvPr/>
        </p:nvSpPr>
        <p:spPr>
          <a:xfrm>
            <a:off x="338668" y="6159500"/>
            <a:ext cx="271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606060"/>
                </a:solidFill>
                <a:latin typeface="ArialMT"/>
              </a:defRPr>
            </a:lvl1pPr>
          </a:lstStyle>
          <a:p>
            <a:r>
              <a:rPr lang="en-US" dirty="0"/>
              <a:t>Corporate Video Basics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CA661-5FD1-854B-AF63-34A100E2FDA4}"/>
              </a:ext>
            </a:extLst>
          </p:cNvPr>
          <p:cNvSpPr txBox="1"/>
          <p:nvPr/>
        </p:nvSpPr>
        <p:spPr>
          <a:xfrm>
            <a:off x="7948084" y="6198986"/>
            <a:ext cx="358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606060"/>
                </a:solidFill>
                <a:latin typeface="ArialMT"/>
              </a:rPr>
              <a:t>© STC IDL 2018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67" y="328740"/>
            <a:ext cx="2201333" cy="2038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0151E0-808B-3147-91AE-7629FD8FF639}"/>
              </a:ext>
            </a:extLst>
          </p:cNvPr>
          <p:cNvSpPr txBox="1"/>
          <p:nvPr/>
        </p:nvSpPr>
        <p:spPr>
          <a:xfrm>
            <a:off x="698500" y="1735668"/>
            <a:ext cx="929216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MT"/>
              </a:rPr>
              <a:t>WHAT NEED - a clear identification of the problem, process or policy to be addressed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Symbol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MT"/>
              </a:rPr>
              <a:t>WHO - an evaluation of the target audience(s), taking into account demographic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Symbol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MT"/>
              </a:rPr>
              <a:t>WHY - a clear objective is articulated to determine factors that can be measured for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Symbol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MT"/>
              </a:rPr>
              <a:t>HOW – a roadmap of the big-picture content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Symbol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MT"/>
              </a:rPr>
              <a:t>WHAT CONTENT – the specific shots &amp; dialogue and the basic production elements to successfully convey your vision to others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784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04473-FCDE-F747-A0EF-C24AF0A3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8907558" cy="1596177"/>
          </a:xfrm>
        </p:spPr>
        <p:txBody>
          <a:bodyPr/>
          <a:lstStyle/>
          <a:p>
            <a:r>
              <a:rPr lang="en-US" dirty="0"/>
              <a:t>A/v 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2ADD6-42DB-FE4A-820D-7C38B86C66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504471"/>
            <a:ext cx="10622060" cy="32867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prstClr val="black"/>
                </a:solidFill>
                <a:latin typeface="ArialMT"/>
              </a:rPr>
              <a:t>_______________________________________________________________________________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ArialMT"/>
              </a:rPr>
              <a:t>INT. CONFERENCE ROOM-DAY</a:t>
            </a:r>
            <a:r>
              <a:rPr lang="en-US" sz="1800" dirty="0">
                <a:solidFill>
                  <a:prstClr val="black"/>
                </a:solidFill>
                <a:latin typeface="TimesNewRomanPSMT"/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prstClr val="black"/>
              </a:solidFill>
              <a:latin typeface="TimesNewRomanPSMT"/>
            </a:endParaRPr>
          </a:p>
          <a:p>
            <a:pPr marL="0" indent="0">
              <a:buNone/>
            </a:pPr>
            <a:r>
              <a:rPr lang="en-US" sz="1800" dirty="0">
                <a:solidFill>
                  <a:prstClr val="black"/>
                </a:solidFill>
                <a:latin typeface="ArialMT"/>
              </a:rPr>
              <a:t>PEOPLE MILL ABOUT BEFORE A 			V/O PANEL CHAIR: If I could have presentation starts				everyone’s Attention please …. 							let’s take our seats now, thank you.</a:t>
            </a:r>
          </a:p>
          <a:p>
            <a:pPr marL="0" indent="0">
              <a:buNone/>
            </a:pPr>
            <a:r>
              <a:rPr lang="en-US" sz="1800" dirty="0">
                <a:solidFill>
                  <a:prstClr val="black"/>
                </a:solidFill>
                <a:latin typeface="ArialMT"/>
              </a:rPr>
              <a:t>										CUT TO:</a:t>
            </a:r>
          </a:p>
          <a:p>
            <a:pPr marL="0" indent="0">
              <a:buNone/>
            </a:pPr>
            <a:r>
              <a:rPr lang="en-US" sz="1800" dirty="0">
                <a:solidFill>
                  <a:prstClr val="black"/>
                </a:solidFill>
                <a:latin typeface="ArialMT"/>
              </a:rPr>
              <a:t>————————————————————————————————————————————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A8CB9-B6F2-F445-992E-D9DE0ED2CA18}"/>
              </a:ext>
            </a:extLst>
          </p:cNvPr>
          <p:cNvSpPr txBox="1"/>
          <p:nvPr/>
        </p:nvSpPr>
        <p:spPr>
          <a:xfrm>
            <a:off x="338668" y="6159500"/>
            <a:ext cx="271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606060"/>
                </a:solidFill>
                <a:latin typeface="ArialMT"/>
              </a:defRPr>
            </a:lvl1pPr>
          </a:lstStyle>
          <a:p>
            <a:r>
              <a:rPr lang="en-US" dirty="0"/>
              <a:t>Corporate Video Basics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CA661-5FD1-854B-AF63-34A100E2FDA4}"/>
              </a:ext>
            </a:extLst>
          </p:cNvPr>
          <p:cNvSpPr txBox="1"/>
          <p:nvPr/>
        </p:nvSpPr>
        <p:spPr>
          <a:xfrm>
            <a:off x="7948084" y="6198986"/>
            <a:ext cx="358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606060"/>
                </a:solidFill>
                <a:latin typeface="ArialMT"/>
              </a:rPr>
              <a:t>© STC IDL 2018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67" y="328740"/>
            <a:ext cx="2201333" cy="203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17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109" y="769053"/>
            <a:ext cx="6577690" cy="79701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stages of video production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0109" y="1807666"/>
            <a:ext cx="6449658" cy="383059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Writing</a:t>
            </a:r>
          </a:p>
          <a:p>
            <a:r>
              <a:rPr lang="en-US" sz="2800" dirty="0">
                <a:solidFill>
                  <a:schemeClr val="tx1"/>
                </a:solidFill>
              </a:rPr>
              <a:t>Pre-Production (Planning)</a:t>
            </a:r>
          </a:p>
          <a:p>
            <a:r>
              <a:rPr lang="en-US" sz="2800" dirty="0">
                <a:solidFill>
                  <a:schemeClr val="tx1"/>
                </a:solidFill>
              </a:rPr>
              <a:t>Production (Shooting)</a:t>
            </a:r>
          </a:p>
          <a:p>
            <a:r>
              <a:rPr lang="en-US" sz="2800" dirty="0">
                <a:solidFill>
                  <a:schemeClr val="tx1"/>
                </a:solidFill>
              </a:rPr>
              <a:t>Post-Production Editing (Sequencing)</a:t>
            </a:r>
          </a:p>
          <a:p>
            <a:r>
              <a:rPr lang="en-US" sz="2800" dirty="0">
                <a:solidFill>
                  <a:schemeClr val="tx1"/>
                </a:solidFill>
              </a:rPr>
              <a:t>Finishing (Soundtrack, Titles, Effects)</a:t>
            </a:r>
          </a:p>
          <a:p>
            <a:r>
              <a:rPr lang="en-US" sz="2800" dirty="0">
                <a:solidFill>
                  <a:schemeClr val="tx1"/>
                </a:solidFill>
              </a:rPr>
              <a:t>Distribution (Upload / DVD mastering)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69" y="2229058"/>
            <a:ext cx="3247093" cy="2271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81" b="54047"/>
          <a:stretch/>
        </p:blipFill>
        <p:spPr>
          <a:xfrm>
            <a:off x="8213753" y="4500167"/>
            <a:ext cx="3239932" cy="2276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4" t="11428" r="7204" b="46905"/>
          <a:stretch/>
        </p:blipFill>
        <p:spPr>
          <a:xfrm>
            <a:off x="8213752" y="106061"/>
            <a:ext cx="3239932" cy="2122997"/>
          </a:xfrm>
          <a:prstGeom prst="rect">
            <a:avLst/>
          </a:prstGeom>
          <a:effectLst>
            <a:glow rad="1905000">
              <a:schemeClr val="accent1">
                <a:alpha val="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1453684" y="2010266"/>
            <a:ext cx="369332" cy="305468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Photos: Stacy Barton All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Rights Reserved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397" y="6012539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7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17" y="312312"/>
            <a:ext cx="8850085" cy="2751438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chemeClr val="tx1"/>
                </a:solidFill>
                <a:latin typeface="+mn-lt"/>
              </a:rPr>
              <a:t>In A/V writing, a script is created.  setting, character, dialog, action are pieced together into cohesive whole. these choices dictate Production Workflow.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7632" y="3959605"/>
            <a:ext cx="7331678" cy="2751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An A/V Script goes further to specify framing information like ‘shot size’ &amp; camera movement, like ’pan’ or ‘tilt’.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97" y="6012539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0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79" y="806328"/>
            <a:ext cx="11590637" cy="106997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Shot Planning requires </a:t>
            </a:r>
            <a:r>
              <a:rPr lang="en-US" sz="2400" b="1" dirty="0">
                <a:solidFill>
                  <a:schemeClr val="tx1"/>
                </a:solidFill>
              </a:rPr>
              <a:t>pre-visualization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	Gauging the most effective visual communication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		“Seeing” the piece play out beforehand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2783" y="3379258"/>
            <a:ext cx="11727434" cy="1228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Some questions to ask: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all" spc="0" normalizeH="0" baseline="0" noProof="0" dirty="0">
              <a:ln w="3175" cmpd="sng">
                <a:noFill/>
              </a:ln>
              <a:solidFill>
                <a:prstClr val="white"/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Is a large area around the on-screen subject needed to convey the message?</a:t>
            </a:r>
            <a:b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		Long-Shot  </a:t>
            </a:r>
            <a:r>
              <a:rPr kumimoji="0" 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[LS] </a:t>
            </a: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(full subject head to toe &amp; some environment	 			for context)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5AE325-7E93-5740-B7D9-D082D31BF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97" y="6012539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91886" y="3795435"/>
            <a:ext cx="11417446" cy="23238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Will a visual detail related to the content help to clarify a point, process, tool or product not sufficiently visible in wider shots?</a:t>
            </a:r>
            <a:b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		Close-Up </a:t>
            </a:r>
            <a:r>
              <a:rPr kumimoji="0" 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[CU] </a:t>
            </a: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(Head only – very intimate, enlarged action )</a:t>
            </a:r>
            <a:b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		extreme close-up </a:t>
            </a:r>
            <a:r>
              <a:rPr kumimoji="0" 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[ECU]</a:t>
            </a: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 (very close and magnified)</a:t>
            </a:r>
            <a:b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		cutaway (scene details revealing related objects or action)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1886" y="480134"/>
            <a:ext cx="11156189" cy="1094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pre-visualization (continued)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97" y="6012539"/>
            <a:ext cx="683812" cy="63318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91886" y="1982377"/>
            <a:ext cx="11815665" cy="1286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will a closer shot of  subject &amp; their actions more clearly convey the message?</a:t>
            </a:r>
            <a:b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		Medium-Shot </a:t>
            </a:r>
            <a:r>
              <a:rPr kumimoji="0" 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[MS]</a:t>
            </a: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 (Waist up) for clear view of expression,   				gesture, &amp; hands – gives sense of being in presence of subject</a:t>
            </a:r>
            <a:b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		Medium-Close-Up </a:t>
            </a:r>
            <a:r>
              <a:rPr kumimoji="0" lang="en-US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[MCU]</a:t>
            </a: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 (Head &amp; Shoulders) feels close &amp; Intimate</a:t>
            </a:r>
          </a:p>
        </p:txBody>
      </p:sp>
    </p:spTree>
    <p:extLst>
      <p:ext uri="{BB962C8B-B14F-4D97-AF65-F5344CB8AC3E}">
        <p14:creationId xmlns:p14="http://schemas.microsoft.com/office/powerpoint/2010/main" val="129041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557" y="2871051"/>
            <a:ext cx="11440886" cy="1905000"/>
          </a:xfrm>
        </p:spPr>
        <p:txBody>
          <a:bodyPr>
            <a:no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</a:rPr>
              <a:t>casting the right on-screen talent to deliver the intended message is a crucial step in communicating effectively  with the viewer.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82751" y="620426"/>
            <a:ext cx="10564880" cy="1401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Other pre-production tasks:</a:t>
            </a:r>
            <a:b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casting on-screen subjects </a:t>
            </a:r>
            <a:b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endParaRPr kumimoji="0" lang="en-US" sz="3200" b="0" i="0" u="none" strike="noStrike" kern="1200" cap="all" spc="0" normalizeH="0" baseline="0" noProof="0" dirty="0">
              <a:ln w="3175" cmpd="sng">
                <a:noFill/>
              </a:ln>
              <a:solidFill>
                <a:prstClr val="white"/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97" y="6012539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12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061" y="580981"/>
            <a:ext cx="11321845" cy="81853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Sometimes the expert is the right person on-screen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4" y="1853615"/>
            <a:ext cx="6971426" cy="395935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21285" y="1403203"/>
            <a:ext cx="5105400" cy="4822722"/>
          </a:xfrm>
        </p:spPr>
        <p:txBody>
          <a:bodyPr>
            <a:noAutofit/>
          </a:bodyPr>
          <a:lstStyle/>
          <a:p>
            <a:pPr algn="r"/>
            <a:r>
              <a:rPr lang="en-US" sz="2400" dirty="0">
                <a:solidFill>
                  <a:schemeClr val="tx1"/>
                </a:solidFill>
              </a:rPr>
              <a:t>Experts can confidently deliver information with integrity from an informed point-of-view.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“Adobe Jesus”, for example.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BUT</a:t>
            </a:r>
            <a:r>
              <a:rPr lang="is-IS" sz="2400" dirty="0">
                <a:solidFill>
                  <a:schemeClr val="tx1"/>
                </a:solidFill>
              </a:rPr>
              <a:t>….</a:t>
            </a:r>
            <a:endParaRPr lang="en-US" sz="2400" dirty="0">
              <a:solidFill>
                <a:schemeClr val="tx1"/>
              </a:solidFill>
            </a:endParaRP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what if they aren’t relatable?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What if they mumble?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What if they fidget on camera?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What if nerves prevent a confident performance &amp; delivery?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97" y="6012539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8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95774-C0B5-B646-8B94-EBB2C1937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8" y="2090038"/>
            <a:ext cx="10449983" cy="8255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Lights, camera, 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0FECD4-005A-DA45-9C02-EAA5A5894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598" y="2935590"/>
            <a:ext cx="10449983" cy="542396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en-US" sz="2400" dirty="0">
                <a:solidFill>
                  <a:schemeClr val="bg1">
                    <a:lumMod val="25000"/>
                  </a:schemeClr>
                </a:solidFill>
              </a:rPr>
              <a:t>Exploring Video Basics for </a:t>
            </a:r>
            <a:r>
              <a:rPr lang="en-US" sz="2400">
                <a:solidFill>
                  <a:schemeClr val="bg1">
                    <a:lumMod val="25000"/>
                  </a:schemeClr>
                </a:solidFill>
              </a:rPr>
              <a:t>Non-Production Professionals</a:t>
            </a:r>
            <a:endParaRPr lang="en-US" sz="2400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2F4AE-8B9D-6747-971B-07544037F5B6}"/>
              </a:ext>
            </a:extLst>
          </p:cNvPr>
          <p:cNvSpPr txBox="1"/>
          <p:nvPr/>
        </p:nvSpPr>
        <p:spPr>
          <a:xfrm>
            <a:off x="296333" y="5122333"/>
            <a:ext cx="5799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D. Vigneault Beery, Asst. Professor Technical Writing</a:t>
            </a:r>
          </a:p>
          <a:p>
            <a:pPr algn="l"/>
            <a:r>
              <a:rPr lang="en-US" dirty="0"/>
              <a:t>Stacy Barton, Asst. Professor Video Production</a:t>
            </a:r>
          </a:p>
          <a:p>
            <a:pPr algn="l"/>
            <a:r>
              <a:rPr lang="en-US" dirty="0"/>
              <a:t>Metropolitan State University of Denver </a:t>
            </a:r>
          </a:p>
          <a:p>
            <a:pPr algn="l"/>
            <a:r>
              <a:rPr lang="en-US" dirty="0"/>
              <a:t>Spring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C68050-BF99-9C44-A194-23F48C573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646" y="4847167"/>
            <a:ext cx="4502936" cy="1714499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 rot="10800000" flipV="1">
            <a:off x="2106384" y="1731086"/>
            <a:ext cx="9487654" cy="184666"/>
          </a:xfrm>
          <a:prstGeom prst="rect">
            <a:avLst/>
          </a:prstGeom>
          <a:solidFill>
            <a:srgbClr val="FAFA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2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charset="0"/>
              <a:ea typeface="Libre Franklin" charset="0"/>
            </a:endParaRPr>
          </a:p>
        </p:txBody>
      </p:sp>
      <p:pic>
        <p:nvPicPr>
          <p:cNvPr id="1028" name="Picture 4" descr="DL SI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3" y="185208"/>
            <a:ext cx="15335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CF3106-DC2B-FF43-823F-6F30BCBF2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7146933" cy="22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69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545" y="152400"/>
            <a:ext cx="9905998" cy="1905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effective on-screen communication is as much about Visual approachability and Aural clarity as it is about information delivery.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30927" y="4559497"/>
            <a:ext cx="932187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whether it</a:t>
            </a:r>
            <a:r>
              <a:rPr kumimoji="0" lang="uk-UA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’</a:t>
            </a: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s a real person or an actor interfacing with the user, what’s most important is effective communication, however that can be achieved.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97" y="6012539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9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751" y="636756"/>
            <a:ext cx="10564880" cy="140153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Other pre-production tasks: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deciding on a shooting location 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582" y="2185251"/>
            <a:ext cx="11884434" cy="401800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What Makes a Good Shooting Location?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visually communicative &amp; characteristic of the subject matter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free of unauthorized trademarked logos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sufficient electrical outlets to support production equipment requiring power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acoustically isolated for clean dialog recording free of mechanical hum, Hard-surface echo, &amp; sound interference Like airplanes, car &amp; foot traffic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Unlikely to be unexpectedly interrupted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97" y="6012539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027" y="136071"/>
            <a:ext cx="10827060" cy="1905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outsourcing production of a short corporate video runs from $500 to $2,500. </a:t>
            </a:r>
            <a:r>
              <a:rPr lang="en-US" sz="2200" dirty="0">
                <a:solidFill>
                  <a:schemeClr val="tx1"/>
                </a:solidFill>
                <a:effectLst/>
              </a:rPr>
              <a:t>(</a:t>
            </a:r>
            <a:r>
              <a:rPr lang="en-US" sz="2200" dirty="0" err="1">
                <a:solidFill>
                  <a:schemeClr val="tx1"/>
                </a:solidFill>
                <a:effectLst/>
              </a:rPr>
              <a:t>SlateandMain.com</a:t>
            </a:r>
            <a:r>
              <a:rPr lang="en-US" sz="2200" dirty="0">
                <a:solidFill>
                  <a:schemeClr val="tx1"/>
                </a:solidFill>
                <a:effectLst/>
              </a:rPr>
              <a:t>) </a:t>
            </a:r>
            <a:br>
              <a:rPr lang="en-US" dirty="0">
                <a:solidFill>
                  <a:schemeClr val="tx1"/>
                </a:solidFill>
                <a:effectLst/>
              </a:rPr>
            </a:br>
            <a:r>
              <a:rPr lang="en-US" dirty="0">
                <a:solidFill>
                  <a:schemeClr val="tx1"/>
                </a:solidFill>
                <a:effectLst/>
              </a:rPr>
              <a:t> though Most charge ‘day rate’ rather than flat fee.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59527" y="4212766"/>
            <a:ext cx="9093278" cy="2432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Although, It’s affordable nowadays to buy equipment &amp; software to create high-quality, professional videos that consumers today expect, &amp; to acquire technical know-how to do it yourself online.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97" y="6012539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8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36" y="576740"/>
            <a:ext cx="5864168" cy="131144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Video Production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5906" y="2380173"/>
            <a:ext cx="5151938" cy="312420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Video Camera</a:t>
            </a:r>
          </a:p>
          <a:p>
            <a:r>
              <a:rPr lang="en-US" sz="2400" dirty="0">
                <a:solidFill>
                  <a:schemeClr val="tx1"/>
                </a:solidFill>
              </a:rPr>
              <a:t>Tripod</a:t>
            </a:r>
          </a:p>
          <a:p>
            <a:r>
              <a:rPr lang="en-US" sz="2400" dirty="0">
                <a:solidFill>
                  <a:schemeClr val="tx1"/>
                </a:solidFill>
              </a:rPr>
              <a:t>Lights &amp; Reflectors (And / Or Available Light at Shooting Location)</a:t>
            </a:r>
          </a:p>
          <a:p>
            <a:r>
              <a:rPr lang="en-US" sz="2400" dirty="0">
                <a:solidFill>
                  <a:schemeClr val="tx1"/>
                </a:solidFill>
              </a:rPr>
              <a:t>Microphone &amp; Mic Cable</a:t>
            </a:r>
          </a:p>
          <a:p>
            <a:r>
              <a:rPr lang="en-US" sz="2400" dirty="0">
                <a:solidFill>
                  <a:schemeClr val="tx1"/>
                </a:solidFill>
              </a:rPr>
              <a:t>Editing Software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9"/>
          <a:stretch/>
        </p:blipFill>
        <p:spPr>
          <a:xfrm>
            <a:off x="5730887" y="605641"/>
            <a:ext cx="6167009" cy="540689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97" y="6012539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2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9161" y="626695"/>
            <a:ext cx="4067096" cy="517358"/>
          </a:xfrm>
        </p:spPr>
        <p:txBody>
          <a:bodyPr>
            <a:noAutofit/>
          </a:bodyPr>
          <a:lstStyle/>
          <a:p>
            <a:pPr algn="r"/>
            <a:r>
              <a:rPr lang="en-US" sz="3200" dirty="0">
                <a:solidFill>
                  <a:schemeClr val="tx1"/>
                </a:solidFill>
              </a:rPr>
              <a:t>Video Camera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u="sng" dirty="0">
                <a:solidFill>
                  <a:schemeClr val="tx1"/>
                </a:solidFill>
              </a:rPr>
              <a:t>Considerations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26" y="1282141"/>
            <a:ext cx="5015530" cy="501553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90458" y="1215189"/>
            <a:ext cx="6723386" cy="5474368"/>
          </a:xfrm>
        </p:spPr>
        <p:txBody>
          <a:bodyPr>
            <a:noAutofit/>
          </a:bodyPr>
          <a:lstStyle/>
          <a:p>
            <a:pPr algn="r"/>
            <a:r>
              <a:rPr lang="en-US" sz="2400" dirty="0">
                <a:solidFill>
                  <a:schemeClr val="tx1"/>
                </a:solidFill>
              </a:rPr>
              <a:t>All today record widescreen high-definition.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Consumer camcorders run $200-$500 but can be difficult to control &amp; achieve pro results.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Prosumer Camcorders are good quality but can run approx. $1,000.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Professional Camcorders run $3,000 +.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DSLR (Canon, Nikon, Etc.) cameras take professional photos and HD video. 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Popular Today, many ‘bundle’ options.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Canon’s ‘rebel’ Series - good value.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Interchangeable lenses mean different looks can be achieved (blurry background).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4709" y="681030"/>
            <a:ext cx="6597979" cy="5173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Canon Rebel EOS T6i Video Creator Kit $999 bhphotovideo.com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27" y="6011245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6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68" y="375483"/>
            <a:ext cx="4066341" cy="14305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LED Lighting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Portrait 2-light kit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$250 BHPHOTOVIDEO.COM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55" y="1894116"/>
            <a:ext cx="4763164" cy="476316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74" y="170931"/>
            <a:ext cx="3980996" cy="3107000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92385" y="58911"/>
            <a:ext cx="35101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Reflector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use w/ sun or available light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5913" y="6040425"/>
            <a:ext cx="683812" cy="633184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32363" y="3614326"/>
            <a:ext cx="6005456" cy="236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soft lighting is the most flattering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all" spc="0" normalizeH="0" baseline="0" noProof="0" dirty="0">
              <a:ln w="3175" cmpd="sng">
                <a:noFill/>
              </a:ln>
              <a:solidFill>
                <a:prstClr val="white"/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Achieve it by diffusing or bouncing light onto the subject</a:t>
            </a:r>
          </a:p>
        </p:txBody>
      </p:sp>
    </p:spTree>
    <p:extLst>
      <p:ext uri="{BB962C8B-B14F-4D97-AF65-F5344CB8AC3E}">
        <p14:creationId xmlns:p14="http://schemas.microsoft.com/office/powerpoint/2010/main" val="304897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05" y="699249"/>
            <a:ext cx="11684769" cy="57158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Shooting Considerations:</a:t>
            </a:r>
            <a:br>
              <a:rPr lang="en-US" sz="4000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6504" y="1725675"/>
            <a:ext cx="11684769" cy="1076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good composition:</a:t>
            </a:r>
            <a:b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	headroom, rule-of-thirds, looking space</a:t>
            </a:r>
            <a:b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endParaRPr kumimoji="0" lang="en-US" sz="3200" b="0" i="0" u="none" strike="noStrike" kern="1200" cap="all" spc="0" normalizeH="0" baseline="0" noProof="0" dirty="0">
              <a:ln w="3175" cmpd="sng">
                <a:noFill/>
              </a:ln>
              <a:solidFill>
                <a:prstClr val="white"/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6504" y="3291832"/>
            <a:ext cx="11288130" cy="1506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Good Coverage:</a:t>
            </a:r>
            <a:b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	ensures all necessary dialog, action, angles, visual 	</a:t>
            </a:r>
            <a:r>
              <a:rPr kumimoji="0" lang="en-US" sz="3200" b="0" i="0" u="none" strike="noStrike" kern="1200" cap="all" spc="0" normalizeH="0" baseline="0" noProof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details  are </a:t>
            </a: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captured </a:t>
            </a:r>
            <a:b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endParaRPr kumimoji="0" lang="en-US" sz="3200" b="0" i="0" u="none" strike="noStrike" kern="1200" cap="all" spc="0" normalizeH="0" baseline="0" noProof="0" dirty="0">
              <a:ln w="3175" cmpd="sng">
                <a:noFill/>
              </a:ln>
              <a:solidFill>
                <a:prstClr val="white"/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6505" y="4798131"/>
            <a:ext cx="11684769" cy="1880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clean audio recording – avoid bad sound pitfalls:</a:t>
            </a:r>
            <a:b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	mic interference (rub or hiss), undesired sound-	bleed, 	background hum, reverberation echo, mumbling</a:t>
            </a:r>
            <a:b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endParaRPr kumimoji="0" lang="en-US" sz="3200" b="0" i="0" u="none" strike="noStrike" kern="1200" cap="all" spc="0" normalizeH="0" baseline="0" noProof="0" dirty="0">
              <a:ln w="3175" cmpd="sng">
                <a:noFill/>
              </a:ln>
              <a:solidFill>
                <a:prstClr val="white"/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463" y="120661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0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397" y="270387"/>
            <a:ext cx="10354237" cy="92528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Tripod					lavaliere mic     –     shotgun mic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7" y="1195674"/>
            <a:ext cx="3892520" cy="389252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51" y="1195673"/>
            <a:ext cx="3892521" cy="389252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216" y="1195673"/>
            <a:ext cx="3949290" cy="389252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7292" y="5275006"/>
            <a:ext cx="10354237" cy="92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$119									$69								$99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35005" y="5932714"/>
            <a:ext cx="4387211" cy="92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Bhphotovideo.com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97" y="6012539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826" y="923274"/>
            <a:ext cx="10598303" cy="980932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Editing: combining shots together into a sequence.  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97826" y="1904206"/>
            <a:ext cx="10598303" cy="2214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Editing software is used to combine single video shots into full projects, adjust soundtrack, finish w/ titles &amp; effects, export as finished product ready for upload online or to create </a:t>
            </a:r>
            <a:r>
              <a:rPr kumimoji="0" lang="en-US" sz="3200" b="0" i="0" u="none" strike="noStrike" kern="1200" cap="all" spc="0" normalizeH="0" baseline="0" noProof="0" dirty="0" err="1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dvd</a:t>
            </a: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97826" y="4419262"/>
            <a:ext cx="10598303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inexpensive to purchase, cheaper to lease (adobe creative cloud).  free options are available. (YouTube, </a:t>
            </a:r>
            <a:r>
              <a:rPr kumimoji="0" lang="en-US" sz="3200" b="0" i="0" u="none" strike="noStrike" kern="1200" cap="all" spc="0" normalizeH="0" baseline="0" noProof="0" dirty="0" err="1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Quicktime</a:t>
            </a: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 PLAYER)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129" y="6093495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3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27" y="4038604"/>
            <a:ext cx="10928655" cy="1905000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chemeClr val="tx1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Other Tutorial Resources: Company websites,   or through subscription sites like </a:t>
            </a:r>
            <a:r>
              <a:rPr lang="en-US" dirty="0" err="1">
                <a:solidFill>
                  <a:schemeClr val="tx1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lynda.com</a:t>
            </a:r>
            <a:r>
              <a:rPr lang="en-US" dirty="0">
                <a:solidFill>
                  <a:schemeClr val="tx1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.</a:t>
            </a:r>
            <a:br>
              <a:rPr lang="en-US" dirty="0">
                <a:solidFill>
                  <a:schemeClr val="tx1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97428" y="764775"/>
            <a:ext cx="10928654" cy="268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free training via online tutorials accessed on </a:t>
            </a:r>
            <a:r>
              <a:rPr kumimoji="0" lang="en-US" sz="3200" b="0" i="0" u="none" strike="noStrike" kern="1200" cap="all" spc="0" normalizeH="0" baseline="0" noProof="0" dirty="0" err="1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youtube</a:t>
            </a:r>
            <a:r>
              <a:rPr kumimoji="0" lang="en-US" sz="32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, WHERE IT’S FREE TO UPLOAD, AND CONVENIENT to ACCESS MILLIONS OF VIDEOS, INCLUDING informative TUTORIALS &amp; DEMONSTRATIONS connecting consumers with Products &amp; companies.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129" y="6093495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04473-FCDE-F747-A0EF-C24AF0A3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8939308" cy="1596177"/>
          </a:xfrm>
        </p:spPr>
        <p:txBody>
          <a:bodyPr/>
          <a:lstStyle/>
          <a:p>
            <a:r>
              <a:rPr lang="en-US" dirty="0"/>
              <a:t>Generational origins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2ADD6-42DB-FE4A-820D-7C38B86C66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6865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Generations have</a:t>
            </a:r>
            <a:endParaRPr lang="en-US" sz="2400" dirty="0"/>
          </a:p>
          <a:p>
            <a:pPr marL="0" indent="0">
              <a:buNone/>
            </a:pPr>
            <a:endParaRPr lang="en-US" sz="1500" dirty="0"/>
          </a:p>
          <a:p>
            <a:pPr lvl="1"/>
            <a:r>
              <a:rPr lang="en-US" sz="2400" dirty="0"/>
              <a:t>Fluid boundaries</a:t>
            </a:r>
            <a:endParaRPr lang="en-US" sz="2600" dirty="0"/>
          </a:p>
          <a:p>
            <a:pPr lvl="1"/>
            <a:r>
              <a:rPr lang="en-US" sz="2400" dirty="0"/>
              <a:t>Diverse sources</a:t>
            </a:r>
            <a:endParaRPr lang="en-US" sz="2600" dirty="0"/>
          </a:p>
          <a:p>
            <a:pPr lvl="1"/>
            <a:r>
              <a:rPr lang="en-US" sz="2400" dirty="0"/>
              <a:t>The ability to not ‘fit’</a:t>
            </a:r>
            <a:endParaRPr lang="en-US" sz="2600" dirty="0"/>
          </a:p>
          <a:p>
            <a:pPr lvl="1"/>
            <a:r>
              <a:rPr lang="en-US" sz="2400" dirty="0"/>
              <a:t>Usefulness for broad understanding, not specifics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A8CB9-B6F2-F445-992E-D9DE0ED2CA18}"/>
              </a:ext>
            </a:extLst>
          </p:cNvPr>
          <p:cNvSpPr txBox="1"/>
          <p:nvPr/>
        </p:nvSpPr>
        <p:spPr>
          <a:xfrm>
            <a:off x="338668" y="6159500"/>
            <a:ext cx="271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606060"/>
                </a:solidFill>
                <a:latin typeface="ArialMT"/>
              </a:defRPr>
            </a:lvl1pPr>
          </a:lstStyle>
          <a:p>
            <a:r>
              <a:rPr lang="en-US" dirty="0"/>
              <a:t>Corporate Video Basics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CA661-5FD1-854B-AF63-34A100E2FDA4}"/>
              </a:ext>
            </a:extLst>
          </p:cNvPr>
          <p:cNvSpPr txBox="1"/>
          <p:nvPr/>
        </p:nvSpPr>
        <p:spPr>
          <a:xfrm>
            <a:off x="7948084" y="6198986"/>
            <a:ext cx="358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606060"/>
                </a:solidFill>
                <a:latin typeface="ArialMT"/>
              </a:rPr>
              <a:t>© STC IDL 2018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67" y="328740"/>
            <a:ext cx="2201333" cy="203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81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0"/>
          <a:stretch/>
        </p:blipFill>
        <p:spPr>
          <a:xfrm>
            <a:off x="0" y="0"/>
            <a:ext cx="6134538" cy="3067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r="7021"/>
          <a:stretch/>
        </p:blipFill>
        <p:spPr>
          <a:xfrm>
            <a:off x="0" y="3105355"/>
            <a:ext cx="6134538" cy="3752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33" y="0"/>
            <a:ext cx="5628968" cy="3067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32" y="3105354"/>
            <a:ext cx="5628968" cy="3752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397" y="6012539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7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97" y="6012539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00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/>
          <a:stretch/>
        </p:blipFill>
        <p:spPr>
          <a:xfrm>
            <a:off x="862209" y="135223"/>
            <a:ext cx="10474583" cy="659214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97" y="6012539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20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1885" y="1289647"/>
            <a:ext cx="11200486" cy="4734076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While rumors OF Hollywood STUDIOS hiring hundreds Of cast &amp; crew and  spending HUNDREDS OF MILLIONS to produce spectacles from our wildest dreams are definitely true</a:t>
            </a:r>
            <a:r>
              <a:rPr lang="is-IS" dirty="0">
                <a:solidFill>
                  <a:schemeClr val="tx1"/>
                </a:solidFill>
              </a:rPr>
              <a:t>…</a:t>
            </a:r>
            <a:br>
              <a:rPr lang="is-I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91885" y="647997"/>
            <a:ext cx="5907328" cy="9470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48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in conclusion...</a:t>
            </a:r>
            <a:endParaRPr kumimoji="0" lang="en-US" sz="4800" b="0" i="0" u="none" strike="noStrike" kern="1200" cap="all" spc="0" normalizeH="0" baseline="0" noProof="0" dirty="0">
              <a:ln w="3175" cmpd="sng">
                <a:noFill/>
              </a:ln>
              <a:solidFill>
                <a:prstClr val="white"/>
              </a:solidFill>
              <a:effectLst>
                <a:glow rad="38100">
                  <a:prstClr val="black">
                    <a:lumMod val="65000"/>
                    <a:lumOff val="35000"/>
                    <a:alpha val="50000"/>
                  </a:prst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97" y="6012539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031" y="220134"/>
            <a:ext cx="10227733" cy="3200400"/>
          </a:xfrm>
        </p:spPr>
        <p:txBody>
          <a:bodyPr>
            <a:normAutofit fontScale="90000"/>
          </a:bodyPr>
          <a:lstStyle/>
          <a:p>
            <a:pPr algn="just"/>
            <a:r>
              <a:rPr lang="is-IS" dirty="0">
                <a:solidFill>
                  <a:schemeClr val="tx1"/>
                </a:solidFill>
              </a:rPr>
              <a:t>basic </a:t>
            </a:r>
            <a:r>
              <a:rPr lang="en-US" dirty="0">
                <a:solidFill>
                  <a:schemeClr val="tx1"/>
                </a:solidFill>
              </a:rPr>
              <a:t>video production is a manageable step-by-step process that today can yield </a:t>
            </a:r>
            <a:r>
              <a:rPr lang="en-US" u="sng" dirty="0">
                <a:solidFill>
                  <a:schemeClr val="tx1"/>
                </a:solidFill>
              </a:rPr>
              <a:t>Effective results</a:t>
            </a:r>
            <a:r>
              <a:rPr lang="en-US" dirty="0">
                <a:solidFill>
                  <a:schemeClr val="tx1"/>
                </a:solidFill>
              </a:rPr>
              <a:t> with relatively </a:t>
            </a:r>
            <a:r>
              <a:rPr lang="en-US" u="sng" dirty="0">
                <a:solidFill>
                  <a:schemeClr val="tx1"/>
                </a:solidFill>
              </a:rPr>
              <a:t>small investment</a:t>
            </a:r>
            <a:r>
              <a:rPr lang="en-US" dirty="0">
                <a:solidFill>
                  <a:schemeClr val="tx1"/>
                </a:solidFill>
              </a:rPr>
              <a:t>;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82759" y="3826933"/>
            <a:ext cx="9482666" cy="28617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ESPECIALLY WHEN COMPARED TO THE </a:t>
            </a:r>
            <a:r>
              <a:rPr kumimoji="0" lang="en-US" sz="4800" b="0" i="0" u="sng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REACH POTENTIAL</a:t>
            </a:r>
            <a:r>
              <a:rPr kumimoji="0" lang="en-US" sz="48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 OF VIDEOs THROUGH FREE ONLINE PLATFORMS LIKE YOUTUBE</a:t>
            </a:r>
            <a:r>
              <a:rPr kumimoji="0" lang="is-IS" sz="48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….</a:t>
            </a:r>
            <a:endParaRPr kumimoji="0" lang="en-US" sz="4800" b="0" i="0" u="none" strike="noStrike" kern="1200" cap="all" spc="0" normalizeH="0" baseline="0" noProof="0" dirty="0">
              <a:ln w="3175" cmpd="sng">
                <a:noFill/>
              </a:ln>
              <a:solidFill>
                <a:prstClr val="white"/>
              </a:solidFill>
              <a:effectLst>
                <a:glow rad="38100">
                  <a:prstClr val="black">
                    <a:lumMod val="65000"/>
                    <a:lumOff val="35000"/>
                    <a:alpha val="50000"/>
                  </a:prst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97" y="6012539"/>
            <a:ext cx="683812" cy="63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862B66-DC18-1646-89F3-1DBF6CFB4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872" y="3020026"/>
            <a:ext cx="5106029" cy="598296"/>
          </a:xfrm>
        </p:spPr>
        <p:txBody>
          <a:bodyPr anchor="ctr" anchorCtr="0"/>
          <a:lstStyle/>
          <a:p>
            <a:r>
              <a:rPr lang="en-US" sz="2800" dirty="0"/>
              <a:t>D. Vigneault Beery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2ADD6-42DB-FE4A-820D-7C38B86C66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6872" y="3488707"/>
            <a:ext cx="5427301" cy="2371213"/>
          </a:xfrm>
          <a:ln>
            <a:noFill/>
          </a:ln>
        </p:spPr>
        <p:txBody>
          <a:bodyPr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ArialMT"/>
              </a:rPr>
              <a:t>Asst. Professor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ArialMT"/>
              </a:rPr>
              <a:t>Technical Writing &amp; editing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ArialMT"/>
              </a:rPr>
              <a:t>Metropolitan State University of Denver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ArialMT"/>
              </a:rPr>
              <a:t>Journalism &amp; Technical Communication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ArialMT"/>
              </a:rPr>
              <a:t>Campus Box 35, P.O. Box 173362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ArialMT"/>
              </a:rPr>
              <a:t>Denver, CO 80217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ArialMT"/>
              </a:rPr>
              <a:t>303-615-0181</a:t>
            </a:r>
            <a:endParaRPr lang="en-US" sz="16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4CC9AF-9CDE-2948-B532-AB5BC44C76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4173" y="3020026"/>
            <a:ext cx="5102352" cy="598296"/>
          </a:xfrm>
        </p:spPr>
        <p:txBody>
          <a:bodyPr anchor="ctr" anchorCtr="0"/>
          <a:lstStyle/>
          <a:p>
            <a:r>
              <a:rPr lang="en-US" sz="2800" dirty="0"/>
              <a:t>Stacy barton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ED671B5-5238-464D-AA46-1A4261C981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4172" y="3488707"/>
            <a:ext cx="5431536" cy="2371213"/>
          </a:xfrm>
          <a:ln>
            <a:noFill/>
          </a:ln>
        </p:spPr>
        <p:txBody>
          <a:bodyPr anchor="ctr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ArialMT"/>
              </a:rPr>
              <a:t>Asst. Professor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ArialMT"/>
              </a:rPr>
              <a:t>Video production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ArialMT"/>
              </a:rPr>
              <a:t>Metropolitan State University of Denver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ArialMT"/>
              </a:rPr>
              <a:t>Journalism &amp; Technical Communication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ArialMT"/>
              </a:rPr>
              <a:t>campus Box 35, P.O. Box 173362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ArialMT"/>
              </a:rPr>
              <a:t>Denver, CO 80217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prstClr val="black"/>
                </a:solidFill>
                <a:latin typeface="ArialMT"/>
              </a:rPr>
              <a:t>303-615-0118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A8CB9-B6F2-F445-992E-D9DE0ED2CA18}"/>
              </a:ext>
            </a:extLst>
          </p:cNvPr>
          <p:cNvSpPr txBox="1"/>
          <p:nvPr/>
        </p:nvSpPr>
        <p:spPr>
          <a:xfrm>
            <a:off x="338668" y="6159500"/>
            <a:ext cx="271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606060"/>
                </a:solidFill>
                <a:latin typeface="ArialMT"/>
              </a:defRPr>
            </a:lvl1pPr>
          </a:lstStyle>
          <a:p>
            <a:r>
              <a:rPr lang="en-US" dirty="0"/>
              <a:t>Corporate Video Basics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CA661-5FD1-854B-AF63-34A100E2FDA4}"/>
              </a:ext>
            </a:extLst>
          </p:cNvPr>
          <p:cNvSpPr txBox="1"/>
          <p:nvPr/>
        </p:nvSpPr>
        <p:spPr>
          <a:xfrm>
            <a:off x="7948084" y="6198986"/>
            <a:ext cx="358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606060"/>
                </a:solidFill>
                <a:latin typeface="ArialMT"/>
              </a:rPr>
              <a:t>© STC IDL 2018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67" y="328740"/>
            <a:ext cx="2201333" cy="203835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2B1A42B-A5B2-0143-9A9F-1B2A8312DFFB}"/>
              </a:ext>
            </a:extLst>
          </p:cNvPr>
          <p:cNvSpPr/>
          <p:nvPr/>
        </p:nvSpPr>
        <p:spPr>
          <a:xfrm>
            <a:off x="588434" y="328740"/>
            <a:ext cx="3678766" cy="1853464"/>
          </a:xfrm>
          <a:prstGeom prst="roundRect">
            <a:avLst/>
          </a:prstGeom>
          <a:gradFill>
            <a:gsLst>
              <a:gs pos="0">
                <a:srgbClr val="0000BD"/>
              </a:gs>
              <a:gs pos="100000">
                <a:srgbClr val="000039"/>
              </a:gs>
            </a:gsLst>
            <a:lin ang="5400000" scaled="0"/>
          </a:gradFill>
          <a:ln>
            <a:solidFill>
              <a:srgbClr val="3109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FFFF00"/>
                </a:solidFill>
                <a:latin typeface="Adobe Thai" panose="02040503050201020203" pitchFamily="18" charset="-34"/>
                <a:cs typeface="Adobe Thai" panose="02040503050201020203" pitchFamily="18" charset="-34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747766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158C41-72C1-4165-9B47-BC9E78DA08CB}"/>
              </a:ext>
            </a:extLst>
          </p:cNvPr>
          <p:cNvSpPr txBox="1"/>
          <p:nvPr/>
        </p:nvSpPr>
        <p:spPr>
          <a:xfrm>
            <a:off x="717451" y="2527571"/>
            <a:ext cx="111275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/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ArialMT"/>
              </a:rPr>
              <a:t>Warren, Linda. “Are Learning Differences between Generations A Myth?” MicroAssist.com (27 June 2012) </a:t>
            </a:r>
            <a:r>
              <a:rPr lang="en-US" sz="1400" dirty="0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  <a:cs typeface="ArialMT"/>
                <a:hlinkClick r:id="rId2"/>
              </a:rPr>
              <a:t>https://www.microassist.com/learning-dispatch/arelearning-differences-between-generations-a-myth/</a:t>
            </a:r>
            <a:endParaRPr lang="en-US" sz="1400" dirty="0">
              <a:solidFill>
                <a:srgbClr val="000000"/>
              </a:solidFill>
              <a:latin typeface="Tw Cen MT" panose="020B0602020104020603" pitchFamily="34" charset="0"/>
              <a:ea typeface="Times New Roman" panose="02020603050405020304" pitchFamily="18" charset="0"/>
              <a:cs typeface="ArialMT"/>
            </a:endParaRPr>
          </a:p>
          <a:p>
            <a:pPr marL="457200" marR="0" indent="-457200"/>
            <a:endParaRPr lang="en-US" sz="1400" dirty="0">
              <a:solidFill>
                <a:srgbClr val="000000"/>
              </a:solidFill>
              <a:latin typeface="Tw Cen MT" panose="020B0602020104020603" pitchFamily="34" charset="0"/>
              <a:ea typeface="Times New Roman" panose="02020603050405020304" pitchFamily="18" charset="0"/>
              <a:cs typeface="ArialMT"/>
            </a:endParaRPr>
          </a:p>
          <a:p>
            <a:pPr marL="457200" marR="0" indent="-457200"/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ArialMT"/>
              </a:rPr>
              <a:t>Nakano, Chelsi. “The Four Different Types of Learners, And What They Mean to Your Presentations [INFOGRAPHIC].” Prezi Blog (29 April 2016). </a:t>
            </a:r>
            <a:r>
              <a:rPr lang="en-US" sz="1400" dirty="0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  <a:cs typeface="ArialMT"/>
                <a:hlinkClick r:id="rId3"/>
              </a:rPr>
              <a:t>https://blog.prezi.com/the-four-different-types-of-learners-and-what-they-mean-to-your-presentations-infographic/</a:t>
            </a:r>
            <a:endParaRPr lang="en-US" sz="1400" dirty="0">
              <a:solidFill>
                <a:srgbClr val="000000"/>
              </a:solidFill>
              <a:latin typeface="Tw Cen MT" panose="020B0602020104020603" pitchFamily="34" charset="0"/>
              <a:ea typeface="Times New Roman" panose="02020603050405020304" pitchFamily="18" charset="0"/>
              <a:cs typeface="ArialMT"/>
            </a:endParaRPr>
          </a:p>
          <a:p>
            <a:pPr marL="457200" marR="0" indent="-457200"/>
            <a:endParaRPr lang="en-US" sz="1400" dirty="0">
              <a:solidFill>
                <a:srgbClr val="000000"/>
              </a:solidFill>
              <a:latin typeface="Tw Cen MT" panose="020B0602020104020603" pitchFamily="34" charset="0"/>
              <a:ea typeface="Times New Roman" panose="02020603050405020304" pitchFamily="18" charset="0"/>
              <a:cs typeface="ArialMT"/>
            </a:endParaRPr>
          </a:p>
          <a:p>
            <a:pPr marL="457200" marR="0" indent="-457200"/>
            <a:r>
              <a:rPr lang="en-US" sz="1400" dirty="0" err="1">
                <a:solidFill>
                  <a:srgbClr val="000000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ArialMT"/>
              </a:rPr>
              <a:t>Panopto</a:t>
            </a: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ArialMT"/>
              </a:rPr>
              <a:t>. “Are You Ready to Support 4 Generations of Learners?” Panopto.com (5 May 2017). </a:t>
            </a:r>
            <a:r>
              <a:rPr lang="en-US" sz="1400" dirty="0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  <a:cs typeface="ArialMT"/>
                <a:hlinkClick r:id="rId4"/>
              </a:rPr>
              <a:t>https://www.panopto.com/blog/are-you-ready-to-support-4-generations-of-learners/</a:t>
            </a:r>
            <a:endParaRPr lang="en-US" sz="1400" dirty="0">
              <a:solidFill>
                <a:srgbClr val="000000"/>
              </a:solidFill>
              <a:latin typeface="Tw Cen MT" panose="020B0602020104020603" pitchFamily="34" charset="0"/>
              <a:ea typeface="Times New Roman" panose="02020603050405020304" pitchFamily="18" charset="0"/>
              <a:cs typeface="ArialMT"/>
            </a:endParaRPr>
          </a:p>
          <a:p>
            <a:pPr marL="457200" marR="0" indent="-457200"/>
            <a:endParaRPr lang="en-US" sz="1400" dirty="0">
              <a:solidFill>
                <a:srgbClr val="000000"/>
              </a:solidFill>
              <a:latin typeface="Tw Cen MT" panose="020B0602020104020603" pitchFamily="34" charset="0"/>
              <a:ea typeface="Times New Roman" panose="02020603050405020304" pitchFamily="18" charset="0"/>
              <a:cs typeface="ArialMT"/>
            </a:endParaRPr>
          </a:p>
          <a:p>
            <a:pPr marL="457200" marR="0" indent="-457200"/>
            <a:r>
              <a:rPr lang="en-US" sz="1400" dirty="0" err="1">
                <a:solidFill>
                  <a:srgbClr val="000000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ArialMT"/>
              </a:rPr>
              <a:t>Bazilian</a:t>
            </a: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ArialMT"/>
              </a:rPr>
              <a:t>, Emma. “Infographic: How Gens X, Y and Z Consume Video Content.” </a:t>
            </a:r>
            <a:r>
              <a:rPr lang="en-US" sz="1400" dirty="0" err="1">
                <a:solidFill>
                  <a:srgbClr val="000000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ArialMT"/>
              </a:rPr>
              <a:t>Adweek</a:t>
            </a: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ArialMT"/>
              </a:rPr>
              <a:t> (Feb. 2017) 12. </a:t>
            </a:r>
            <a:r>
              <a:rPr lang="en-US" sz="1400" dirty="0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  <a:cs typeface="ArialMT"/>
                <a:hlinkClick r:id="rId5"/>
              </a:rPr>
              <a:t>http://www.adweek.com/tv-video/infographic-how-gens-x-y-and-z-consume-video-content/</a:t>
            </a:r>
            <a:endParaRPr lang="en-US" sz="1400" dirty="0">
              <a:solidFill>
                <a:srgbClr val="000000"/>
              </a:solidFill>
              <a:latin typeface="Tw Cen MT" panose="020B0602020104020603" pitchFamily="34" charset="0"/>
              <a:ea typeface="Times New Roman" panose="02020603050405020304" pitchFamily="18" charset="0"/>
              <a:cs typeface="ArialMT"/>
            </a:endParaRPr>
          </a:p>
          <a:p>
            <a:endParaRPr lang="en-US" sz="1400" dirty="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</a:rPr>
              <a:t>Hoffman, Ari. “The Evolution of Tech </a:t>
            </a:r>
            <a:r>
              <a:rPr lang="en-US" sz="1400" dirty="0" err="1">
                <a:solidFill>
                  <a:srgbClr val="000000"/>
                </a:solidFill>
                <a:latin typeface="Tw Cen MT" panose="020B0602020104020603" pitchFamily="34" charset="0"/>
              </a:rPr>
              <a:t>Comm</a:t>
            </a: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</a:rPr>
              <a:t>: Directing the Content Experience.” STC intercom: The Magazine of the Society for Technical Communication. 64.1 (January/February 2018) 6-8.</a:t>
            </a:r>
          </a:p>
          <a:p>
            <a:endParaRPr lang="en-US" sz="1400" dirty="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</a:rPr>
              <a:t>Friedmann, Anthony. Writing for Visual Media, Fourth ed. New York, NY Focal Press 2014	</a:t>
            </a:r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04473-FCDE-F747-A0EF-C24AF0A3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50607"/>
            <a:ext cx="10364451" cy="1037438"/>
          </a:xfrm>
        </p:spPr>
        <p:txBody>
          <a:bodyPr>
            <a:noAutofit/>
          </a:bodyPr>
          <a:lstStyle/>
          <a:p>
            <a:r>
              <a:rPr lang="en-US" sz="6600" dirty="0"/>
              <a:t>Resources</a:t>
            </a:r>
            <a:endParaRPr lang="en-US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A8CB9-B6F2-F445-992E-D9DE0ED2CA18}"/>
              </a:ext>
            </a:extLst>
          </p:cNvPr>
          <p:cNvSpPr txBox="1"/>
          <p:nvPr/>
        </p:nvSpPr>
        <p:spPr>
          <a:xfrm>
            <a:off x="338668" y="6159500"/>
            <a:ext cx="271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606060"/>
                </a:solidFill>
                <a:latin typeface="ArialMT"/>
              </a:defRPr>
            </a:lvl1pPr>
          </a:lstStyle>
          <a:p>
            <a:r>
              <a:rPr lang="en-US" dirty="0"/>
              <a:t>Corporate Video Basics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CA661-5FD1-854B-AF63-34A100E2FDA4}"/>
              </a:ext>
            </a:extLst>
          </p:cNvPr>
          <p:cNvSpPr txBox="1"/>
          <p:nvPr/>
        </p:nvSpPr>
        <p:spPr>
          <a:xfrm>
            <a:off x="7948084" y="6198986"/>
            <a:ext cx="358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606060"/>
                </a:solidFill>
                <a:latin typeface="ArialMT"/>
              </a:rPr>
              <a:t>© STC IDL 2018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0666" y="315589"/>
            <a:ext cx="2201333" cy="2038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4577BB-6733-42F6-B37B-B4D448B85F54}"/>
              </a:ext>
            </a:extLst>
          </p:cNvPr>
          <p:cNvSpPr txBox="1"/>
          <p:nvPr/>
        </p:nvSpPr>
        <p:spPr>
          <a:xfrm>
            <a:off x="717451" y="1226035"/>
            <a:ext cx="92732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tabLst>
                <a:tab pos="6400800" algn="r"/>
              </a:tabLst>
            </a:pP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ArialMT"/>
              </a:rPr>
              <a:t>Beery, Darcy. “Utilizing Classroom Diversity to Enhance Multi-Generational Learning.” (Proceedings, Hawaii International Conference on Arts &amp; Humanities, 2018)</a:t>
            </a:r>
          </a:p>
          <a:p>
            <a:pPr marL="457200" indent="-457200">
              <a:tabLst>
                <a:tab pos="6400800" algn="r"/>
              </a:tabLst>
            </a:pPr>
            <a:endParaRPr lang="en-US" sz="1400" dirty="0">
              <a:solidFill>
                <a:srgbClr val="000000"/>
              </a:solidFill>
              <a:latin typeface="Tw Cen MT" panose="020B0602020104020603" pitchFamily="34" charset="0"/>
              <a:ea typeface="Times New Roman" panose="02020603050405020304" pitchFamily="18" charset="0"/>
              <a:cs typeface="ArialMT"/>
            </a:endParaRPr>
          </a:p>
          <a:p>
            <a:pPr marL="457200" indent="-457200">
              <a:tabLst>
                <a:tab pos="6400800" algn="r"/>
              </a:tabLst>
            </a:pP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ea typeface="Times New Roman" panose="02020603050405020304" pitchFamily="18" charset="0"/>
                <a:cs typeface="ArialMT"/>
              </a:rPr>
              <a:t>Advanogy.com. “Overview of Learning Styles”. learning-styles-online.com (2004). </a:t>
            </a:r>
            <a:r>
              <a:rPr lang="en-US" sz="1400" dirty="0">
                <a:solidFill>
                  <a:srgbClr val="0070C0"/>
                </a:solidFill>
                <a:uFill>
                  <a:solidFill>
                    <a:srgbClr val="0000FF"/>
                  </a:solidFill>
                </a:uFill>
                <a:latin typeface="Tw Cen MT" panose="020B0602020104020603" pitchFamily="34" charset="0"/>
                <a:ea typeface="Times New Roman" panose="02020603050405020304" pitchFamily="18" charset="0"/>
                <a:cs typeface="ArialMT"/>
                <a:hlinkClick r:id="rId7"/>
              </a:rPr>
              <a:t>https://www.learning-styles-online.com/overview/</a:t>
            </a:r>
            <a:endParaRPr lang="en-US" sz="1400" dirty="0">
              <a:solidFill>
                <a:srgbClr val="0070C0"/>
              </a:solidFill>
              <a:latin typeface="Tw Cen MT" panose="020B0602020104020603" pitchFamily="34" charset="0"/>
              <a:ea typeface="Times New Roman" panose="02020603050405020304" pitchFamily="18" charset="0"/>
              <a:cs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496836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4577BB-6733-42F6-B37B-B4D448B85F54}"/>
              </a:ext>
            </a:extLst>
          </p:cNvPr>
          <p:cNvSpPr txBox="1"/>
          <p:nvPr/>
        </p:nvSpPr>
        <p:spPr>
          <a:xfrm>
            <a:off x="801859" y="1908071"/>
            <a:ext cx="10871980" cy="304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lnSpc>
                <a:spcPts val="125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</a:rPr>
              <a:t>Adobe.com/</a:t>
            </a:r>
            <a:r>
              <a:rPr lang="en-US" sz="1400" dirty="0" err="1">
                <a:solidFill>
                  <a:srgbClr val="000000"/>
                </a:solidFill>
                <a:latin typeface="Tw Cen MT" panose="020B0602020104020603" pitchFamily="34" charset="0"/>
              </a:rPr>
              <a:t>CreativeCloud</a:t>
            </a: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</a:rPr>
              <a:t> (April 19, 2018). </a:t>
            </a: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hlinkClick r:id="rId2"/>
              </a:rPr>
              <a:t>https://www.adobe.com/creativecloud.html</a:t>
            </a:r>
            <a:endParaRPr lang="en-US" sz="1400" dirty="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457200" marR="0" indent="-457200">
              <a:lnSpc>
                <a:spcPts val="1250"/>
              </a:lnSpc>
              <a:spcBef>
                <a:spcPts val="200"/>
              </a:spcBef>
              <a:spcAft>
                <a:spcPts val="200"/>
              </a:spcAft>
            </a:pPr>
            <a:endParaRPr lang="en-US" sz="1400" dirty="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457200" marR="0" indent="-457200">
              <a:lnSpc>
                <a:spcPts val="125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</a:rPr>
              <a:t>BHPhotoVideo.com (April 19, 2018). </a:t>
            </a: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hlinkClick r:id="rId3"/>
              </a:rPr>
              <a:t>https://www.bhphotovideo.com/</a:t>
            </a:r>
            <a:endParaRPr lang="en-US" sz="1400" dirty="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457200" marR="0" indent="-457200">
              <a:lnSpc>
                <a:spcPts val="1250"/>
              </a:lnSpc>
              <a:spcBef>
                <a:spcPts val="200"/>
              </a:spcBef>
              <a:spcAft>
                <a:spcPts val="200"/>
              </a:spcAft>
            </a:pPr>
            <a:endParaRPr lang="en-US" sz="1400" dirty="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457200" marR="0" indent="-457200">
              <a:lnSpc>
                <a:spcPts val="125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</a:rPr>
              <a:t>Helpx.adobe.com (April 19, 2018). </a:t>
            </a: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hlinkClick r:id="rId4"/>
              </a:rPr>
              <a:t>https://helpx.adobe.com/in/support.html</a:t>
            </a:r>
            <a:endParaRPr lang="en-US" sz="1400" dirty="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457200" marR="0" indent="-457200">
              <a:lnSpc>
                <a:spcPts val="1250"/>
              </a:lnSpc>
              <a:spcBef>
                <a:spcPts val="200"/>
              </a:spcBef>
              <a:spcAft>
                <a:spcPts val="200"/>
              </a:spcAft>
            </a:pPr>
            <a:endParaRPr lang="en-US" sz="1400" dirty="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457200" marR="0" indent="-457200">
              <a:lnSpc>
                <a:spcPts val="125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400" dirty="0" err="1">
                <a:solidFill>
                  <a:srgbClr val="000000"/>
                </a:solidFill>
                <a:latin typeface="Tw Cen MT" panose="020B0602020104020603" pitchFamily="34" charset="0"/>
              </a:rPr>
              <a:t>LeVoir</a:t>
            </a: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</a:rPr>
              <a:t>, Jake. “What Does the Average Video Cost?” SlateandMain.com (April 18, 2018).  </a:t>
            </a: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hlinkClick r:id="rId5"/>
              </a:rPr>
              <a:t>http://www.slateandmain.com/blog/what-does-the-average-video-cost</a:t>
            </a:r>
            <a:endParaRPr lang="en-US" sz="1400" dirty="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457200" marR="0" indent="-457200">
              <a:lnSpc>
                <a:spcPts val="1250"/>
              </a:lnSpc>
              <a:spcBef>
                <a:spcPts val="200"/>
              </a:spcBef>
              <a:spcAft>
                <a:spcPts val="200"/>
              </a:spcAft>
            </a:pPr>
            <a:endParaRPr lang="en-US" sz="1400" dirty="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457200" marR="0" indent="-457200">
              <a:lnSpc>
                <a:spcPts val="125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</a:rPr>
              <a:t>Lynda.com (April 19, 2018). </a:t>
            </a: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hlinkClick r:id="rId6"/>
              </a:rPr>
              <a:t>https://www.lynda.com/</a:t>
            </a:r>
            <a:endParaRPr lang="en-US" sz="1400" dirty="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457200" marR="0" indent="-457200">
              <a:lnSpc>
                <a:spcPts val="1250"/>
              </a:lnSpc>
              <a:spcBef>
                <a:spcPts val="200"/>
              </a:spcBef>
              <a:spcAft>
                <a:spcPts val="200"/>
              </a:spcAft>
            </a:pPr>
            <a:endParaRPr lang="en-US" sz="1400" dirty="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457200" marR="0" indent="-457200">
              <a:lnSpc>
                <a:spcPts val="125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</a:rPr>
              <a:t>Shop.Canon.com (April 19. 2018). </a:t>
            </a: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hlinkClick r:id="rId7"/>
              </a:rPr>
              <a:t>https://shop.usa.canon.com/shop/en/catalog/cameras/eos-cameras</a:t>
            </a:r>
            <a:endParaRPr lang="en-US" sz="1400" dirty="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457200" marR="0" indent="-457200">
              <a:lnSpc>
                <a:spcPts val="1250"/>
              </a:lnSpc>
              <a:spcBef>
                <a:spcPts val="200"/>
              </a:spcBef>
              <a:spcAft>
                <a:spcPts val="200"/>
              </a:spcAft>
            </a:pPr>
            <a:endParaRPr lang="en-US" sz="1400" dirty="0">
              <a:solidFill>
                <a:srgbClr val="000000"/>
              </a:solidFill>
              <a:latin typeface="Tw Cen MT" panose="020B0602020104020603" pitchFamily="34" charset="0"/>
            </a:endParaRPr>
          </a:p>
          <a:p>
            <a:pPr marL="457200" marR="0" indent="-457200">
              <a:lnSpc>
                <a:spcPts val="125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</a:rPr>
              <a:t>YouTube.com (April 18, 2018). </a:t>
            </a:r>
            <a:r>
              <a:rPr lang="en-US" sz="1400" dirty="0">
                <a:solidFill>
                  <a:srgbClr val="000000"/>
                </a:solidFill>
                <a:latin typeface="Tw Cen MT" panose="020B0602020104020603" pitchFamily="34" charset="0"/>
                <a:hlinkClick r:id="rId8"/>
              </a:rPr>
              <a:t>https://www.youtube.com/</a:t>
            </a:r>
            <a:endParaRPr lang="en-US" sz="1400" dirty="0">
              <a:solidFill>
                <a:srgbClr val="000000"/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A8CB9-B6F2-F445-992E-D9DE0ED2CA18}"/>
              </a:ext>
            </a:extLst>
          </p:cNvPr>
          <p:cNvSpPr txBox="1"/>
          <p:nvPr/>
        </p:nvSpPr>
        <p:spPr>
          <a:xfrm>
            <a:off x="338668" y="6159500"/>
            <a:ext cx="271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606060"/>
                </a:solidFill>
                <a:latin typeface="ArialMT"/>
              </a:defRPr>
            </a:lvl1pPr>
          </a:lstStyle>
          <a:p>
            <a:r>
              <a:rPr lang="en-US" dirty="0"/>
              <a:t>Corporate Video Basics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CA661-5FD1-854B-AF63-34A100E2FDA4}"/>
              </a:ext>
            </a:extLst>
          </p:cNvPr>
          <p:cNvSpPr txBox="1"/>
          <p:nvPr/>
        </p:nvSpPr>
        <p:spPr>
          <a:xfrm>
            <a:off x="7948084" y="6198986"/>
            <a:ext cx="358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606060"/>
                </a:solidFill>
                <a:latin typeface="ArialMT"/>
              </a:rPr>
              <a:t>© STC IDL 2018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0667" y="328740"/>
            <a:ext cx="2201333" cy="20383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4655D13-1119-4A89-B924-E3610EF7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50607"/>
            <a:ext cx="10364451" cy="1037438"/>
          </a:xfrm>
        </p:spPr>
        <p:txBody>
          <a:bodyPr>
            <a:noAutofit/>
          </a:bodyPr>
          <a:lstStyle/>
          <a:p>
            <a:r>
              <a:rPr lang="en-US" sz="6600" dirty="0"/>
              <a:t>Resources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273518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98A8CB9-B6F2-F445-992E-D9DE0ED2CA18}"/>
              </a:ext>
            </a:extLst>
          </p:cNvPr>
          <p:cNvSpPr txBox="1"/>
          <p:nvPr/>
        </p:nvSpPr>
        <p:spPr>
          <a:xfrm>
            <a:off x="338668" y="6159500"/>
            <a:ext cx="271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606060"/>
                </a:solidFill>
                <a:latin typeface="ArialMT"/>
              </a:defRPr>
            </a:lvl1pPr>
          </a:lstStyle>
          <a:p>
            <a:r>
              <a:rPr lang="en-US"/>
              <a:t>Corporate Video </a:t>
            </a:r>
            <a:r>
              <a:rPr lang="en-US" dirty="0"/>
              <a:t>Basics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CA661-5FD1-854B-AF63-34A100E2FDA4}"/>
              </a:ext>
            </a:extLst>
          </p:cNvPr>
          <p:cNvSpPr txBox="1"/>
          <p:nvPr/>
        </p:nvSpPr>
        <p:spPr>
          <a:xfrm>
            <a:off x="7948084" y="6198986"/>
            <a:ext cx="358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606060"/>
                </a:solidFill>
                <a:latin typeface="ArialMT"/>
              </a:rPr>
              <a:t>© STC IDL 2018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67" y="328740"/>
            <a:ext cx="2201333" cy="2038352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9A6CD11-3146-7045-B139-94781D589CD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56167" y="2367092"/>
            <a:ext cx="9870010" cy="354899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61F23E6-DA22-46B5-B5C9-5AE6384E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8939308" cy="1596177"/>
          </a:xfrm>
        </p:spPr>
        <p:txBody>
          <a:bodyPr/>
          <a:lstStyle/>
          <a:p>
            <a:r>
              <a:rPr lang="en-US" dirty="0"/>
              <a:t>Generational origins</a:t>
            </a:r>
          </a:p>
        </p:txBody>
      </p:sp>
    </p:spTree>
    <p:extLst>
      <p:ext uri="{BB962C8B-B14F-4D97-AF65-F5344CB8AC3E}">
        <p14:creationId xmlns:p14="http://schemas.microsoft.com/office/powerpoint/2010/main" val="315310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04473-FCDE-F747-A0EF-C24AF0A3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34" y="328741"/>
            <a:ext cx="9440334" cy="1670050"/>
          </a:xfrm>
        </p:spPr>
        <p:txBody>
          <a:bodyPr/>
          <a:lstStyle/>
          <a:p>
            <a:r>
              <a:rPr lang="en-US" dirty="0"/>
              <a:t>Generational preferences </a:t>
            </a:r>
            <a:br>
              <a:rPr lang="en-US" dirty="0"/>
            </a:br>
            <a:r>
              <a:rPr lang="en-US" dirty="0"/>
              <a:t>&amp; learning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2ADD6-42DB-FE4A-820D-7C38B86C66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19332" y="2367092"/>
            <a:ext cx="4889499" cy="3424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Learning styles are</a:t>
            </a:r>
          </a:p>
          <a:p>
            <a:pPr marL="0" indent="0">
              <a:buNone/>
            </a:pPr>
            <a:endParaRPr lang="en-US" sz="500" dirty="0"/>
          </a:p>
          <a:p>
            <a:pPr lvl="1"/>
            <a:r>
              <a:rPr lang="en-US" sz="2400" dirty="0"/>
              <a:t>Innate</a:t>
            </a:r>
            <a:endParaRPr lang="en-US" sz="2600" dirty="0"/>
          </a:p>
          <a:p>
            <a:pPr lvl="1"/>
            <a:r>
              <a:rPr lang="en-US" sz="2400" dirty="0"/>
              <a:t>Mixed</a:t>
            </a:r>
            <a:endParaRPr lang="en-US" sz="2600" dirty="0"/>
          </a:p>
          <a:p>
            <a:pPr lvl="1"/>
            <a:r>
              <a:rPr lang="en-US" sz="2400" dirty="0"/>
              <a:t>Changeable </a:t>
            </a:r>
            <a:endParaRPr lang="en-US" sz="2600" dirty="0"/>
          </a:p>
          <a:p>
            <a:pPr lvl="1"/>
            <a:r>
              <a:rPr lang="en-US" sz="2400" dirty="0"/>
              <a:t>Expandable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8079F1-60E1-914E-947A-F61EEF08F0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0333" y="2367092"/>
            <a:ext cx="5312831" cy="342410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800" dirty="0"/>
              <a:t>preferences are grounded in</a:t>
            </a:r>
          </a:p>
          <a:p>
            <a:pPr marL="0" indent="0">
              <a:buNone/>
            </a:pPr>
            <a:endParaRPr lang="en-US" sz="500" dirty="0"/>
          </a:p>
          <a:p>
            <a:r>
              <a:rPr lang="en-US" sz="2400" dirty="0"/>
              <a:t>Formal educational patterns</a:t>
            </a:r>
          </a:p>
          <a:p>
            <a:r>
              <a:rPr lang="en-US" sz="2400" dirty="0"/>
              <a:t>Access to emerging technologies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A8CB9-B6F2-F445-992E-D9DE0ED2CA18}"/>
              </a:ext>
            </a:extLst>
          </p:cNvPr>
          <p:cNvSpPr txBox="1"/>
          <p:nvPr/>
        </p:nvSpPr>
        <p:spPr>
          <a:xfrm>
            <a:off x="338668" y="6159500"/>
            <a:ext cx="271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606060"/>
                </a:solidFill>
                <a:latin typeface="ArialMT"/>
              </a:defRPr>
            </a:lvl1pPr>
          </a:lstStyle>
          <a:p>
            <a:r>
              <a:rPr lang="en-US" dirty="0"/>
              <a:t>Corporate Video Basics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CA661-5FD1-854B-AF63-34A100E2FDA4}"/>
              </a:ext>
            </a:extLst>
          </p:cNvPr>
          <p:cNvSpPr txBox="1"/>
          <p:nvPr/>
        </p:nvSpPr>
        <p:spPr>
          <a:xfrm>
            <a:off x="7948084" y="6198986"/>
            <a:ext cx="358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606060"/>
                </a:solidFill>
                <a:latin typeface="ArialMT"/>
              </a:rPr>
              <a:t>© STC IDL 2018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67" y="328740"/>
            <a:ext cx="2201333" cy="203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88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98A8CB9-B6F2-F445-992E-D9DE0ED2CA18}"/>
              </a:ext>
            </a:extLst>
          </p:cNvPr>
          <p:cNvSpPr txBox="1"/>
          <p:nvPr/>
        </p:nvSpPr>
        <p:spPr>
          <a:xfrm>
            <a:off x="338668" y="6159500"/>
            <a:ext cx="271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606060"/>
                </a:solidFill>
                <a:latin typeface="ArialMT"/>
              </a:defRPr>
            </a:lvl1pPr>
          </a:lstStyle>
          <a:p>
            <a:r>
              <a:rPr lang="en-US" dirty="0"/>
              <a:t>Corporate Video Basics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CA661-5FD1-854B-AF63-34A100E2FDA4}"/>
              </a:ext>
            </a:extLst>
          </p:cNvPr>
          <p:cNvSpPr txBox="1"/>
          <p:nvPr/>
        </p:nvSpPr>
        <p:spPr>
          <a:xfrm>
            <a:off x="7948084" y="6198986"/>
            <a:ext cx="358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606060"/>
                </a:solidFill>
                <a:latin typeface="ArialMT"/>
              </a:rPr>
              <a:t>© STC IDL 2018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67" y="328740"/>
            <a:ext cx="2201333" cy="203835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B0350A6-2B6B-4621-96AD-A10DFC0A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34" y="328741"/>
            <a:ext cx="9440334" cy="1670050"/>
          </a:xfrm>
        </p:spPr>
        <p:txBody>
          <a:bodyPr/>
          <a:lstStyle/>
          <a:p>
            <a:r>
              <a:rPr lang="en-US" dirty="0"/>
              <a:t>Generational preferences </a:t>
            </a:r>
            <a:br>
              <a:rPr lang="en-US" dirty="0"/>
            </a:br>
            <a:r>
              <a:rPr lang="en-US" dirty="0"/>
              <a:t>&amp; learning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C42CEB-3D15-465E-AAD0-68B818473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33" y="3429000"/>
            <a:ext cx="6024534" cy="75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67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98A8CB9-B6F2-F445-992E-D9DE0ED2CA18}"/>
              </a:ext>
            </a:extLst>
          </p:cNvPr>
          <p:cNvSpPr txBox="1"/>
          <p:nvPr/>
        </p:nvSpPr>
        <p:spPr>
          <a:xfrm>
            <a:off x="338668" y="6159500"/>
            <a:ext cx="271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606060"/>
                </a:solidFill>
                <a:latin typeface="ArialMT"/>
              </a:defRPr>
            </a:lvl1pPr>
          </a:lstStyle>
          <a:p>
            <a:r>
              <a:rPr lang="en-US" dirty="0"/>
              <a:t>Corporate Video Basics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CA661-5FD1-854B-AF63-34A100E2FDA4}"/>
              </a:ext>
            </a:extLst>
          </p:cNvPr>
          <p:cNvSpPr txBox="1"/>
          <p:nvPr/>
        </p:nvSpPr>
        <p:spPr>
          <a:xfrm>
            <a:off x="7948084" y="6198986"/>
            <a:ext cx="358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606060"/>
                </a:solidFill>
                <a:latin typeface="ArialMT"/>
              </a:rPr>
              <a:t>© STC IDL 2018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67" y="328740"/>
            <a:ext cx="2201333" cy="203835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B0350A6-2B6B-4621-96AD-A10DFC0A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34" y="328741"/>
            <a:ext cx="9440334" cy="1670050"/>
          </a:xfrm>
        </p:spPr>
        <p:txBody>
          <a:bodyPr/>
          <a:lstStyle/>
          <a:p>
            <a:r>
              <a:rPr lang="en-US" dirty="0"/>
              <a:t>Generational preferences </a:t>
            </a:r>
            <a:br>
              <a:rPr lang="en-US" dirty="0"/>
            </a:br>
            <a:r>
              <a:rPr lang="en-US" dirty="0"/>
              <a:t>&amp; learning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2678CE-01A1-4F7C-ABC2-48A621E8E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54" y="2148728"/>
            <a:ext cx="5789381" cy="33823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23963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98A8CB9-B6F2-F445-992E-D9DE0ED2CA18}"/>
              </a:ext>
            </a:extLst>
          </p:cNvPr>
          <p:cNvSpPr txBox="1"/>
          <p:nvPr/>
        </p:nvSpPr>
        <p:spPr>
          <a:xfrm>
            <a:off x="338668" y="6159500"/>
            <a:ext cx="271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606060"/>
                </a:solidFill>
                <a:latin typeface="ArialMT"/>
              </a:defRPr>
            </a:lvl1pPr>
          </a:lstStyle>
          <a:p>
            <a:r>
              <a:rPr lang="en-US" dirty="0"/>
              <a:t>Corporate Video Basics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CA661-5FD1-854B-AF63-34A100E2FDA4}"/>
              </a:ext>
            </a:extLst>
          </p:cNvPr>
          <p:cNvSpPr txBox="1"/>
          <p:nvPr/>
        </p:nvSpPr>
        <p:spPr>
          <a:xfrm>
            <a:off x="7948084" y="6198986"/>
            <a:ext cx="358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606060"/>
                </a:solidFill>
                <a:latin typeface="ArialMT"/>
              </a:rPr>
              <a:t>© STC IDL 2018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67" y="328740"/>
            <a:ext cx="2201333" cy="203835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B0350A6-2B6B-4621-96AD-A10DFC0A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34" y="328741"/>
            <a:ext cx="9440334" cy="1670050"/>
          </a:xfrm>
        </p:spPr>
        <p:txBody>
          <a:bodyPr/>
          <a:lstStyle/>
          <a:p>
            <a:r>
              <a:rPr lang="en-US" dirty="0"/>
              <a:t>Generational preferences </a:t>
            </a:r>
            <a:br>
              <a:rPr lang="en-US" dirty="0"/>
            </a:br>
            <a:r>
              <a:rPr lang="en-US" dirty="0"/>
              <a:t>&amp; learning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2600F5-ED6C-42FF-851C-7C79EB997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83" y="2116007"/>
            <a:ext cx="4728965" cy="35750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7123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CBDA48-4B25-47C9-86B5-8AD043E64830}"/>
              </a:ext>
            </a:extLst>
          </p:cNvPr>
          <p:cNvSpPr/>
          <p:nvPr/>
        </p:nvSpPr>
        <p:spPr>
          <a:xfrm>
            <a:off x="0" y="2390995"/>
            <a:ext cx="12192000" cy="3653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A8CB9-B6F2-F445-992E-D9DE0ED2CA18}"/>
              </a:ext>
            </a:extLst>
          </p:cNvPr>
          <p:cNvSpPr txBox="1"/>
          <p:nvPr/>
        </p:nvSpPr>
        <p:spPr>
          <a:xfrm>
            <a:off x="338668" y="6159500"/>
            <a:ext cx="271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606060"/>
                </a:solidFill>
                <a:latin typeface="ArialMT"/>
              </a:defRPr>
            </a:lvl1pPr>
          </a:lstStyle>
          <a:p>
            <a:r>
              <a:rPr lang="en-US" dirty="0"/>
              <a:t>Corporate Video Basics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CA661-5FD1-854B-AF63-34A100E2FDA4}"/>
              </a:ext>
            </a:extLst>
          </p:cNvPr>
          <p:cNvSpPr txBox="1"/>
          <p:nvPr/>
        </p:nvSpPr>
        <p:spPr>
          <a:xfrm>
            <a:off x="7948084" y="6198986"/>
            <a:ext cx="358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606060"/>
                </a:solidFill>
                <a:latin typeface="ArialMT"/>
              </a:rPr>
              <a:t>© STC IDL 2018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49643-6F8D-B449-B7F4-14762017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67" y="328740"/>
            <a:ext cx="2201333" cy="2038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C74D1F-153F-4149-9124-18D81208F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687" y="5514979"/>
            <a:ext cx="976517" cy="3726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D23288-D8AA-4B86-9F6C-D3B03D7E7F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1" t="235" r="17046" b="-235"/>
          <a:stretch/>
        </p:blipFill>
        <p:spPr>
          <a:xfrm>
            <a:off x="1272210" y="1056406"/>
            <a:ext cx="2719915" cy="49876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9F847A-2FE0-4EAE-9C0C-114771619A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19" r="11935"/>
          <a:stretch/>
        </p:blipFill>
        <p:spPr>
          <a:xfrm>
            <a:off x="5518013" y="1056405"/>
            <a:ext cx="2263872" cy="4987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666637-B018-4552-96E1-8B388A9856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4" t="12794" r="3925" b="17641"/>
          <a:stretch/>
        </p:blipFill>
        <p:spPr>
          <a:xfrm>
            <a:off x="1348072" y="437948"/>
            <a:ext cx="7959701" cy="6184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7E8C87-540D-4927-A319-56F6B8BE697D}"/>
              </a:ext>
            </a:extLst>
          </p:cNvPr>
          <p:cNvGrpSpPr/>
          <p:nvPr/>
        </p:nvGrpSpPr>
        <p:grpSpPr>
          <a:xfrm>
            <a:off x="9215439" y="2651506"/>
            <a:ext cx="2024061" cy="2072894"/>
            <a:chOff x="9215439" y="2651506"/>
            <a:chExt cx="1320275" cy="15198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1E4145-F076-419C-8438-CBBBBB291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49660" y="2651506"/>
              <a:ext cx="1286054" cy="48584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5597A8-0284-45CC-80A0-B35FBDB88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15439" y="3161252"/>
              <a:ext cx="1320275" cy="4858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9B52EA-0B05-4424-9554-2DF478230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15439" y="3685548"/>
              <a:ext cx="1304913" cy="485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052140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Droplet">
  <a:themeElements>
    <a:clrScheme name="Custom 3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002060"/>
      </a:hlink>
      <a:folHlink>
        <a:srgbClr val="002060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1578</Words>
  <Application>Microsoft Macintosh PowerPoint</Application>
  <PresentationFormat>Widescreen</PresentationFormat>
  <Paragraphs>238</Paragraphs>
  <Slides>37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Adobe Thai</vt:lpstr>
      <vt:lpstr>Arial</vt:lpstr>
      <vt:lpstr>ArialMT</vt:lpstr>
      <vt:lpstr>Calibri</vt:lpstr>
      <vt:lpstr>Century Gothic</vt:lpstr>
      <vt:lpstr>Libre Franklin</vt:lpstr>
      <vt:lpstr>Symbol</vt:lpstr>
      <vt:lpstr>Times New Roman</vt:lpstr>
      <vt:lpstr>TimesNewRomanPSMT</vt:lpstr>
      <vt:lpstr>Tw Cen MT</vt:lpstr>
      <vt:lpstr>Droplet</vt:lpstr>
      <vt:lpstr>Mesh</vt:lpstr>
      <vt:lpstr>Lights, camera, action</vt:lpstr>
      <vt:lpstr>Lights, camera, action</vt:lpstr>
      <vt:lpstr>Generational origins</vt:lpstr>
      <vt:lpstr>Generational origins</vt:lpstr>
      <vt:lpstr>Generational preferences  &amp; learning styles</vt:lpstr>
      <vt:lpstr>Generational preferences  &amp; learning styles</vt:lpstr>
      <vt:lpstr>Generational preferences  &amp; learning styles</vt:lpstr>
      <vt:lpstr>Generational preferences  &amp; learning styles</vt:lpstr>
      <vt:lpstr>PowerPoint Presentation</vt:lpstr>
      <vt:lpstr>Video’S flexibility </vt:lpstr>
      <vt:lpstr>Corporate myths &amp; roi</vt:lpstr>
      <vt:lpstr>Concept creation</vt:lpstr>
      <vt:lpstr>A/v script</vt:lpstr>
      <vt:lpstr>stages of video production</vt:lpstr>
      <vt:lpstr>In A/V writing, a script is created.  setting, character, dialog, action are pieced together into cohesive whole. these choices dictate Production Workflow.</vt:lpstr>
      <vt:lpstr>Shot Planning requires pre-visualization  Gauging the most effective visual communication   “Seeing” the piece play out beforehand</vt:lpstr>
      <vt:lpstr>PowerPoint Presentation</vt:lpstr>
      <vt:lpstr>casting the right on-screen talent to deliver the intended message is a crucial step in communicating effectively  with the viewer. </vt:lpstr>
      <vt:lpstr>Sometimes the expert is the right person on-screen</vt:lpstr>
      <vt:lpstr>effective on-screen communication is as much about Visual approachability and Aural clarity as it is about information delivery.</vt:lpstr>
      <vt:lpstr>Other pre-production tasks: deciding on a shooting location  </vt:lpstr>
      <vt:lpstr>outsourcing production of a short corporate video runs from $500 to $2,500. (SlateandMain.com)   though Most charge ‘day rate’ rather than flat fee. </vt:lpstr>
      <vt:lpstr>Video Production Equipment</vt:lpstr>
      <vt:lpstr>Video Camera Considerations </vt:lpstr>
      <vt:lpstr>LED Lighting Portrait 2-light kit $250 BHPHOTOVIDEO.COM</vt:lpstr>
      <vt:lpstr>Shooting Considerations: </vt:lpstr>
      <vt:lpstr>Tripod     lavaliere mic     –     shotgun mic</vt:lpstr>
      <vt:lpstr>Editing: combining shots together into a sequence.   </vt:lpstr>
      <vt:lpstr>Other Tutorial Resources: Company websites,   or through subscription sites like lynda.com. </vt:lpstr>
      <vt:lpstr>PowerPoint Presentation</vt:lpstr>
      <vt:lpstr>PowerPoint Presentation</vt:lpstr>
      <vt:lpstr>PowerPoint Presentation</vt:lpstr>
      <vt:lpstr>While rumors OF Hollywood STUDIOS hiring hundreds Of cast &amp; crew and  spending HUNDREDS OF MILLIONS to produce spectacles from our wildest dreams are definitely true… </vt:lpstr>
      <vt:lpstr>basic video production is a manageable step-by-step process that today can yield Effective results with relatively small investment; </vt:lpstr>
      <vt:lpstr>PowerPoint Presentation</vt:lpstr>
      <vt:lpstr>Resources</vt:lpstr>
      <vt:lpstr>Resources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Lights, camera, action:</dc:title>
  <dc:creator>Kirk</dc:creator>
  <cp:lastModifiedBy>Barton, Stacy</cp:lastModifiedBy>
  <cp:revision>60</cp:revision>
  <dcterms:modified xsi:type="dcterms:W3CDTF">2018-08-13T05:36:46Z</dcterms:modified>
</cp:coreProperties>
</file>